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5" r:id="rId9"/>
    <p:sldMasterId id="2147483757" r:id="rId10"/>
    <p:sldMasterId id="2147483781" r:id="rId11"/>
    <p:sldMasterId id="2147483783" r:id="rId12"/>
  </p:sldMasterIdLst>
  <p:notesMasterIdLst>
    <p:notesMasterId r:id="rId37"/>
  </p:notesMasterIdLst>
  <p:sldIdLst>
    <p:sldId id="256" r:id="rId13"/>
    <p:sldId id="370" r:id="rId14"/>
    <p:sldId id="377" r:id="rId15"/>
    <p:sldId id="395" r:id="rId16"/>
    <p:sldId id="396" r:id="rId17"/>
    <p:sldId id="388" r:id="rId18"/>
    <p:sldId id="296" r:id="rId19"/>
    <p:sldId id="277" r:id="rId20"/>
    <p:sldId id="389" r:id="rId21"/>
    <p:sldId id="358" r:id="rId22"/>
    <p:sldId id="365" r:id="rId23"/>
    <p:sldId id="360" r:id="rId24"/>
    <p:sldId id="361" r:id="rId25"/>
    <p:sldId id="379" r:id="rId26"/>
    <p:sldId id="368" r:id="rId27"/>
    <p:sldId id="311" r:id="rId28"/>
    <p:sldId id="390" r:id="rId29"/>
    <p:sldId id="351" r:id="rId30"/>
    <p:sldId id="384" r:id="rId31"/>
    <p:sldId id="386" r:id="rId32"/>
    <p:sldId id="387" r:id="rId33"/>
    <p:sldId id="262" r:id="rId34"/>
    <p:sldId id="394" r:id="rId35"/>
    <p:sldId id="381" r:id="rId3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6D1039E6-AB13-4952-9F68-0B4492CDFF51}">
          <p14:sldIdLst>
            <p14:sldId id="256"/>
            <p14:sldId id="370"/>
            <p14:sldId id="377"/>
            <p14:sldId id="395"/>
            <p14:sldId id="396"/>
            <p14:sldId id="388"/>
            <p14:sldId id="296"/>
            <p14:sldId id="277"/>
            <p14:sldId id="389"/>
            <p14:sldId id="358"/>
            <p14:sldId id="365"/>
            <p14:sldId id="360"/>
            <p14:sldId id="361"/>
            <p14:sldId id="379"/>
            <p14:sldId id="368"/>
            <p14:sldId id="311"/>
            <p14:sldId id="390"/>
            <p14:sldId id="351"/>
            <p14:sldId id="384"/>
            <p14:sldId id="386"/>
            <p14:sldId id="387"/>
            <p14:sldId id="262"/>
            <p14:sldId id="394"/>
          </p14:sldIdLst>
        </p14:section>
        <p14:section name="Sekcja bez tytułu" id="{8791D7ED-D88C-435C-A6D0-DAA055C5F172}">
          <p14:sldIdLst>
            <p14:sldId id="3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2" d="100"/>
        <a:sy n="112" d="100"/>
      </p:scale>
      <p:origin x="0" y="-6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3C945B-F06F-4940-AA7F-4392F0583768}" type="doc">
      <dgm:prSet loTypeId="urn:microsoft.com/office/officeart/2005/8/layout/defaul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238E872-782F-41A3-AEE0-7755569377B5}">
      <dgm:prSet/>
      <dgm:spPr/>
      <dgm:t>
        <a:bodyPr/>
        <a:lstStyle/>
        <a:p>
          <a:r>
            <a:rPr lang="pl-PL" dirty="0"/>
            <a:t>niewydolność</a:t>
          </a:r>
          <a:r>
            <a:rPr lang="pl-PL" baseline="0" dirty="0"/>
            <a:t> serca</a:t>
          </a:r>
          <a:endParaRPr lang="pl-PL" dirty="0"/>
        </a:p>
      </dgm:t>
    </dgm:pt>
    <dgm:pt modelId="{7E082974-AA00-4264-8B75-C77541436E4A}" type="parTrans" cxnId="{DD1435C4-5606-4E2E-8A1D-6F5374C4BBDF}">
      <dgm:prSet/>
      <dgm:spPr/>
      <dgm:t>
        <a:bodyPr/>
        <a:lstStyle/>
        <a:p>
          <a:endParaRPr lang="en-US"/>
        </a:p>
      </dgm:t>
    </dgm:pt>
    <dgm:pt modelId="{EBE0DC8C-3218-464F-9AA3-F445E64559C2}" type="sibTrans" cxnId="{DD1435C4-5606-4E2E-8A1D-6F5374C4BBDF}">
      <dgm:prSet/>
      <dgm:spPr/>
      <dgm:t>
        <a:bodyPr/>
        <a:lstStyle/>
        <a:p>
          <a:endParaRPr lang="en-US"/>
        </a:p>
      </dgm:t>
    </dgm:pt>
    <dgm:pt modelId="{4257E364-7AFD-4B33-8587-876C4CD47C59}">
      <dgm:prSet/>
      <dgm:spPr/>
      <dgm:t>
        <a:bodyPr/>
        <a:lstStyle/>
        <a:p>
          <a:r>
            <a:rPr lang="pl-PL" dirty="0"/>
            <a:t>polineuropatia</a:t>
          </a:r>
          <a:endParaRPr lang="en-US" dirty="0"/>
        </a:p>
      </dgm:t>
    </dgm:pt>
    <dgm:pt modelId="{E636D27D-BBAB-43BF-9E52-452BF623D9E6}" type="parTrans" cxnId="{595EEF3C-BAD5-4F31-BBE8-94EA328EA0D7}">
      <dgm:prSet/>
      <dgm:spPr/>
      <dgm:t>
        <a:bodyPr/>
        <a:lstStyle/>
        <a:p>
          <a:endParaRPr lang="en-US"/>
        </a:p>
      </dgm:t>
    </dgm:pt>
    <dgm:pt modelId="{F5492A05-8FD9-4EC0-B226-86CA9582DDEB}" type="sibTrans" cxnId="{595EEF3C-BAD5-4F31-BBE8-94EA328EA0D7}">
      <dgm:prSet/>
      <dgm:spPr/>
      <dgm:t>
        <a:bodyPr/>
        <a:lstStyle/>
        <a:p>
          <a:endParaRPr lang="en-US"/>
        </a:p>
      </dgm:t>
    </dgm:pt>
    <dgm:pt modelId="{07F036A1-A1D9-4A2D-80F3-B65721C2F69D}">
      <dgm:prSet/>
      <dgm:spPr/>
      <dgm:t>
        <a:bodyPr/>
        <a:lstStyle/>
        <a:p>
          <a:r>
            <a:rPr lang="pl-PL" dirty="0" err="1"/>
            <a:t>macroglossia</a:t>
          </a:r>
          <a:endParaRPr lang="en-US" dirty="0"/>
        </a:p>
      </dgm:t>
    </dgm:pt>
    <dgm:pt modelId="{BFD193EF-35CE-4882-9D39-F2E3B974D103}" type="parTrans" cxnId="{5285C99B-5CB6-4912-8573-B1D278A1DB40}">
      <dgm:prSet/>
      <dgm:spPr/>
      <dgm:t>
        <a:bodyPr/>
        <a:lstStyle/>
        <a:p>
          <a:endParaRPr lang="en-US"/>
        </a:p>
      </dgm:t>
    </dgm:pt>
    <dgm:pt modelId="{B28BECD0-3377-4471-916B-86012DC3C364}" type="sibTrans" cxnId="{5285C99B-5CB6-4912-8573-B1D278A1DB40}">
      <dgm:prSet/>
      <dgm:spPr/>
      <dgm:t>
        <a:bodyPr/>
        <a:lstStyle/>
        <a:p>
          <a:endParaRPr lang="en-US"/>
        </a:p>
      </dgm:t>
    </dgm:pt>
    <dgm:pt modelId="{C677ADE0-D3E0-4586-A6A5-1C42DA9A4B6B}">
      <dgm:prSet/>
      <dgm:spPr/>
      <dgm:t>
        <a:bodyPr/>
        <a:lstStyle/>
        <a:p>
          <a:r>
            <a:rPr lang="pl-PL" dirty="0"/>
            <a:t>zespół </a:t>
          </a:r>
          <a:r>
            <a:rPr lang="pl-PL" dirty="0" err="1"/>
            <a:t>cieśni</a:t>
          </a:r>
          <a:r>
            <a:rPr lang="pl-PL" dirty="0"/>
            <a:t> nadgarstka</a:t>
          </a:r>
          <a:endParaRPr lang="en-US" dirty="0"/>
        </a:p>
      </dgm:t>
    </dgm:pt>
    <dgm:pt modelId="{7DF3E29C-5324-4A23-BB9B-C4A7687E68C0}" type="parTrans" cxnId="{21255085-56BC-4B17-9ED2-8943B099329A}">
      <dgm:prSet/>
      <dgm:spPr/>
      <dgm:t>
        <a:bodyPr/>
        <a:lstStyle/>
        <a:p>
          <a:endParaRPr lang="en-US"/>
        </a:p>
      </dgm:t>
    </dgm:pt>
    <dgm:pt modelId="{9F8C3FDC-06E6-404A-84AA-98F6255174F9}" type="sibTrans" cxnId="{21255085-56BC-4B17-9ED2-8943B099329A}">
      <dgm:prSet/>
      <dgm:spPr/>
      <dgm:t>
        <a:bodyPr/>
        <a:lstStyle/>
        <a:p>
          <a:endParaRPr lang="en-US"/>
        </a:p>
      </dgm:t>
    </dgm:pt>
    <dgm:pt modelId="{60B11420-DC72-4519-AD24-C4257C5BE4BE}">
      <dgm:prSet/>
      <dgm:spPr/>
      <dgm:t>
        <a:bodyPr/>
        <a:lstStyle/>
        <a:p>
          <a:r>
            <a:rPr lang="pl-PL" dirty="0"/>
            <a:t>zasinienie </a:t>
          </a:r>
          <a:r>
            <a:rPr lang="pl-PL" dirty="0" err="1"/>
            <a:t>okołooczodołowe</a:t>
          </a:r>
          <a:endParaRPr lang="en-US" dirty="0"/>
        </a:p>
      </dgm:t>
    </dgm:pt>
    <dgm:pt modelId="{3CED5B3E-0BD4-42D2-B6EC-57E8540C80DD}" type="parTrans" cxnId="{E69AA1F1-DDD5-4C5E-A844-5E6B86FF5451}">
      <dgm:prSet/>
      <dgm:spPr/>
      <dgm:t>
        <a:bodyPr/>
        <a:lstStyle/>
        <a:p>
          <a:endParaRPr lang="en-US"/>
        </a:p>
      </dgm:t>
    </dgm:pt>
    <dgm:pt modelId="{7B57EFE6-C648-46D3-80B4-12A308564DAA}" type="sibTrans" cxnId="{E69AA1F1-DDD5-4C5E-A844-5E6B86FF5451}">
      <dgm:prSet/>
      <dgm:spPr/>
      <dgm:t>
        <a:bodyPr/>
        <a:lstStyle/>
        <a:p>
          <a:endParaRPr lang="en-US"/>
        </a:p>
      </dgm:t>
    </dgm:pt>
    <dgm:pt modelId="{77655104-C7C8-45C3-B547-5B1D6B52B33D}">
      <dgm:prSet/>
      <dgm:spPr/>
      <dgm:t>
        <a:bodyPr/>
        <a:lstStyle/>
        <a:p>
          <a:r>
            <a:rPr lang="pl-PL" dirty="0"/>
            <a:t>udar</a:t>
          </a:r>
          <a:endParaRPr lang="en-US" dirty="0"/>
        </a:p>
      </dgm:t>
    </dgm:pt>
    <dgm:pt modelId="{9C1B1ED4-64BD-4F03-BC96-FA3234540080}" type="parTrans" cxnId="{183FDE7A-53CD-4C87-A0D0-3C58F0A6CA3D}">
      <dgm:prSet/>
      <dgm:spPr/>
      <dgm:t>
        <a:bodyPr/>
        <a:lstStyle/>
        <a:p>
          <a:endParaRPr lang="en-US"/>
        </a:p>
      </dgm:t>
    </dgm:pt>
    <dgm:pt modelId="{7832480C-9409-422C-87E1-7694964CACFA}" type="sibTrans" cxnId="{183FDE7A-53CD-4C87-A0D0-3C58F0A6CA3D}">
      <dgm:prSet/>
      <dgm:spPr/>
      <dgm:t>
        <a:bodyPr/>
        <a:lstStyle/>
        <a:p>
          <a:endParaRPr lang="en-US"/>
        </a:p>
      </dgm:t>
    </dgm:pt>
    <dgm:pt modelId="{881B3628-CACD-40D6-AC5D-2DB0383D9DD7}">
      <dgm:prSet/>
      <dgm:spPr/>
      <dgm:t>
        <a:bodyPr/>
        <a:lstStyle/>
        <a:p>
          <a:r>
            <a:rPr lang="pl-PL" dirty="0"/>
            <a:t>migotanie przedsionków</a:t>
          </a:r>
          <a:endParaRPr lang="en-US" dirty="0"/>
        </a:p>
      </dgm:t>
    </dgm:pt>
    <dgm:pt modelId="{7590AD04-B3D9-45FB-A975-5F7C95DD3616}" type="parTrans" cxnId="{3A5BA7C2-E409-45D3-9013-C8A09731BF00}">
      <dgm:prSet/>
      <dgm:spPr/>
      <dgm:t>
        <a:bodyPr/>
        <a:lstStyle/>
        <a:p>
          <a:endParaRPr lang="en-US"/>
        </a:p>
      </dgm:t>
    </dgm:pt>
    <dgm:pt modelId="{2AE1EFD2-E0B5-4178-AF28-705007A8DC6B}" type="sibTrans" cxnId="{3A5BA7C2-E409-45D3-9013-C8A09731BF00}">
      <dgm:prSet/>
      <dgm:spPr/>
      <dgm:t>
        <a:bodyPr/>
        <a:lstStyle/>
        <a:p>
          <a:endParaRPr lang="en-US"/>
        </a:p>
      </dgm:t>
    </dgm:pt>
    <dgm:pt modelId="{D6B9AFD2-47AB-4F33-9B06-C446123A8D43}">
      <dgm:prSet/>
      <dgm:spPr/>
      <dgm:t>
        <a:bodyPr/>
        <a:lstStyle/>
        <a:p>
          <a:r>
            <a:rPr lang="pl-PL" dirty="0"/>
            <a:t>hipotensja przy wyprostowywaniu</a:t>
          </a:r>
          <a:endParaRPr lang="en-US" dirty="0"/>
        </a:p>
      </dgm:t>
    </dgm:pt>
    <dgm:pt modelId="{CC592656-3961-4528-9CC3-B0E0BC1EEA86}" type="parTrans" cxnId="{37AC340F-5F73-4C9A-8D1E-9D832FAC1DA6}">
      <dgm:prSet/>
      <dgm:spPr/>
      <dgm:t>
        <a:bodyPr/>
        <a:lstStyle/>
        <a:p>
          <a:endParaRPr lang="en-US"/>
        </a:p>
      </dgm:t>
    </dgm:pt>
    <dgm:pt modelId="{6BF4C3E9-FF6B-4A33-9829-50A4D53A6816}" type="sibTrans" cxnId="{37AC340F-5F73-4C9A-8D1E-9D832FAC1DA6}">
      <dgm:prSet/>
      <dgm:spPr/>
      <dgm:t>
        <a:bodyPr/>
        <a:lstStyle/>
        <a:p>
          <a:endParaRPr lang="en-US"/>
        </a:p>
      </dgm:t>
    </dgm:pt>
    <dgm:pt modelId="{8AB8C845-EDD9-4CD3-BD85-413F859078D0}">
      <dgm:prSet/>
      <dgm:spPr/>
      <dgm:t>
        <a:bodyPr/>
        <a:lstStyle/>
        <a:p>
          <a:r>
            <a:rPr lang="pl-PL" dirty="0"/>
            <a:t>zmęczenie</a:t>
          </a:r>
          <a:endParaRPr lang="en-US" dirty="0"/>
        </a:p>
      </dgm:t>
    </dgm:pt>
    <dgm:pt modelId="{30DC50BD-F1B5-48B5-AE79-01FF9407FC6F}" type="parTrans" cxnId="{263496DD-716B-4F29-816F-68E20B1E29E2}">
      <dgm:prSet/>
      <dgm:spPr/>
      <dgm:t>
        <a:bodyPr/>
        <a:lstStyle/>
        <a:p>
          <a:endParaRPr lang="en-US"/>
        </a:p>
      </dgm:t>
    </dgm:pt>
    <dgm:pt modelId="{7D46A113-F56E-4C6F-B0C8-442721501FF2}" type="sibTrans" cxnId="{263496DD-716B-4F29-816F-68E20B1E29E2}">
      <dgm:prSet/>
      <dgm:spPr/>
      <dgm:t>
        <a:bodyPr/>
        <a:lstStyle/>
        <a:p>
          <a:endParaRPr lang="en-US"/>
        </a:p>
      </dgm:t>
    </dgm:pt>
    <dgm:pt modelId="{8839132C-2C50-4887-8941-2580404ADCC3}">
      <dgm:prSet/>
      <dgm:spPr/>
      <dgm:t>
        <a:bodyPr/>
        <a:lstStyle/>
        <a:p>
          <a:r>
            <a:rPr lang="pl-PL" dirty="0"/>
            <a:t>utrata</a:t>
          </a:r>
          <a:r>
            <a:rPr lang="pl-PL" baseline="0" dirty="0"/>
            <a:t> wagi</a:t>
          </a:r>
          <a:endParaRPr lang="en-US" dirty="0"/>
        </a:p>
      </dgm:t>
    </dgm:pt>
    <dgm:pt modelId="{5E819F5B-707C-4F92-BB35-3681F462E5B0}" type="parTrans" cxnId="{83F32421-633B-45BD-86E0-0BEFD57269DC}">
      <dgm:prSet/>
      <dgm:spPr/>
      <dgm:t>
        <a:bodyPr/>
        <a:lstStyle/>
        <a:p>
          <a:endParaRPr lang="en-US"/>
        </a:p>
      </dgm:t>
    </dgm:pt>
    <dgm:pt modelId="{C8011975-39C8-484E-8E02-2CA8A8865DF9}" type="sibTrans" cxnId="{83F32421-633B-45BD-86E0-0BEFD57269DC}">
      <dgm:prSet/>
      <dgm:spPr/>
      <dgm:t>
        <a:bodyPr/>
        <a:lstStyle/>
        <a:p>
          <a:endParaRPr lang="en-US"/>
        </a:p>
      </dgm:t>
    </dgm:pt>
    <dgm:pt modelId="{B481FCBC-73EC-4768-B90A-B82EF098F171}">
      <dgm:prSet/>
      <dgm:spPr/>
      <dgm:t>
        <a:bodyPr/>
        <a:lstStyle/>
        <a:p>
          <a:r>
            <a:rPr lang="pl-PL" dirty="0"/>
            <a:t>obrzęki obwodowe</a:t>
          </a:r>
          <a:endParaRPr lang="en-US" dirty="0"/>
        </a:p>
      </dgm:t>
    </dgm:pt>
    <dgm:pt modelId="{E3D6D652-6402-4C8D-9710-27D333E5527F}" type="parTrans" cxnId="{D67F96EA-3D1E-42FD-96EB-22700C103AF5}">
      <dgm:prSet/>
      <dgm:spPr/>
      <dgm:t>
        <a:bodyPr/>
        <a:lstStyle/>
        <a:p>
          <a:endParaRPr lang="en-US"/>
        </a:p>
      </dgm:t>
    </dgm:pt>
    <dgm:pt modelId="{FB0CFA11-468E-46A9-9A49-000BCE63F85E}" type="sibTrans" cxnId="{D67F96EA-3D1E-42FD-96EB-22700C103AF5}">
      <dgm:prSet/>
      <dgm:spPr/>
      <dgm:t>
        <a:bodyPr/>
        <a:lstStyle/>
        <a:p>
          <a:endParaRPr lang="en-US"/>
        </a:p>
      </dgm:t>
    </dgm:pt>
    <dgm:pt modelId="{8F0B5876-A2EB-488E-8208-AEAA38B35C54}">
      <dgm:prSet/>
      <dgm:spPr/>
      <dgm:t>
        <a:bodyPr/>
        <a:lstStyle/>
        <a:p>
          <a:r>
            <a:rPr lang="pl-PL" dirty="0"/>
            <a:t>niewydolność</a:t>
          </a:r>
          <a:r>
            <a:rPr lang="pl-PL" baseline="0" dirty="0"/>
            <a:t> nerek</a:t>
          </a:r>
          <a:endParaRPr lang="en-US" dirty="0"/>
        </a:p>
      </dgm:t>
    </dgm:pt>
    <dgm:pt modelId="{B7F02EE6-04EA-4D30-830A-2B920C4F6B28}" type="parTrans" cxnId="{81EA2D5B-99B1-40FD-A31E-F34C4CAAA15C}">
      <dgm:prSet/>
      <dgm:spPr/>
      <dgm:t>
        <a:bodyPr/>
        <a:lstStyle/>
        <a:p>
          <a:endParaRPr lang="en-US"/>
        </a:p>
      </dgm:t>
    </dgm:pt>
    <dgm:pt modelId="{FF54EB3D-5AF1-4956-B27C-7137C173152F}" type="sibTrans" cxnId="{81EA2D5B-99B1-40FD-A31E-F34C4CAAA15C}">
      <dgm:prSet/>
      <dgm:spPr/>
      <dgm:t>
        <a:bodyPr/>
        <a:lstStyle/>
        <a:p>
          <a:endParaRPr lang="en-US"/>
        </a:p>
      </dgm:t>
    </dgm:pt>
    <dgm:pt modelId="{A8E905D7-CAD6-40F3-B422-F8D9707CDF3B}">
      <dgm:prSet/>
      <dgm:spPr/>
      <dgm:t>
        <a:bodyPr/>
        <a:lstStyle/>
        <a:p>
          <a:r>
            <a:rPr lang="pl-PL" dirty="0"/>
            <a:t>biegunki, zaparcia</a:t>
          </a:r>
          <a:endParaRPr lang="en-US" dirty="0"/>
        </a:p>
      </dgm:t>
    </dgm:pt>
    <dgm:pt modelId="{39E88180-690C-41D4-A561-BD69838D38E4}" type="parTrans" cxnId="{C9140236-586E-46D7-917F-4B91D0B49FFD}">
      <dgm:prSet/>
      <dgm:spPr/>
      <dgm:t>
        <a:bodyPr/>
        <a:lstStyle/>
        <a:p>
          <a:endParaRPr lang="en-US"/>
        </a:p>
      </dgm:t>
    </dgm:pt>
    <dgm:pt modelId="{237D0287-EE37-43CE-8BF4-DE787251C130}" type="sibTrans" cxnId="{C9140236-586E-46D7-917F-4B91D0B49FFD}">
      <dgm:prSet/>
      <dgm:spPr/>
      <dgm:t>
        <a:bodyPr/>
        <a:lstStyle/>
        <a:p>
          <a:endParaRPr lang="en-US"/>
        </a:p>
      </dgm:t>
    </dgm:pt>
    <dgm:pt modelId="{170B5DFC-B824-47FA-BDA3-57A4EEF46759}" type="pres">
      <dgm:prSet presAssocID="{353C945B-F06F-4940-AA7F-4392F0583768}" presName="diagram" presStyleCnt="0">
        <dgm:presLayoutVars>
          <dgm:dir/>
          <dgm:resizeHandles val="exact"/>
        </dgm:presLayoutVars>
      </dgm:prSet>
      <dgm:spPr/>
    </dgm:pt>
    <dgm:pt modelId="{D655FB73-C0B5-4701-B7BB-0A6B3437ABA8}" type="pres">
      <dgm:prSet presAssocID="{F238E872-782F-41A3-AEE0-7755569377B5}" presName="node" presStyleLbl="node1" presStyleIdx="0" presStyleCnt="13">
        <dgm:presLayoutVars>
          <dgm:bulletEnabled val="1"/>
        </dgm:presLayoutVars>
      </dgm:prSet>
      <dgm:spPr/>
    </dgm:pt>
    <dgm:pt modelId="{0755A40D-F9C3-4ED5-859B-B07FFF40462B}" type="pres">
      <dgm:prSet presAssocID="{EBE0DC8C-3218-464F-9AA3-F445E64559C2}" presName="sibTrans" presStyleCnt="0"/>
      <dgm:spPr/>
    </dgm:pt>
    <dgm:pt modelId="{CE3912E5-2029-44B6-AC34-701AD42A13F0}" type="pres">
      <dgm:prSet presAssocID="{4257E364-7AFD-4B33-8587-876C4CD47C59}" presName="node" presStyleLbl="node1" presStyleIdx="1" presStyleCnt="13">
        <dgm:presLayoutVars>
          <dgm:bulletEnabled val="1"/>
        </dgm:presLayoutVars>
      </dgm:prSet>
      <dgm:spPr/>
    </dgm:pt>
    <dgm:pt modelId="{D3010DE5-CFAB-4D5F-9E77-15A33917A66F}" type="pres">
      <dgm:prSet presAssocID="{F5492A05-8FD9-4EC0-B226-86CA9582DDEB}" presName="sibTrans" presStyleCnt="0"/>
      <dgm:spPr/>
    </dgm:pt>
    <dgm:pt modelId="{B11D0AF7-59FD-449F-A41E-4D488214C068}" type="pres">
      <dgm:prSet presAssocID="{07F036A1-A1D9-4A2D-80F3-B65721C2F69D}" presName="node" presStyleLbl="node1" presStyleIdx="2" presStyleCnt="13">
        <dgm:presLayoutVars>
          <dgm:bulletEnabled val="1"/>
        </dgm:presLayoutVars>
      </dgm:prSet>
      <dgm:spPr/>
    </dgm:pt>
    <dgm:pt modelId="{15C0637D-057D-4C7D-A808-4CFF79F540FB}" type="pres">
      <dgm:prSet presAssocID="{B28BECD0-3377-4471-916B-86012DC3C364}" presName="sibTrans" presStyleCnt="0"/>
      <dgm:spPr/>
    </dgm:pt>
    <dgm:pt modelId="{DAA216C3-647B-4F59-A6FD-AEED77D84DF9}" type="pres">
      <dgm:prSet presAssocID="{C677ADE0-D3E0-4586-A6A5-1C42DA9A4B6B}" presName="node" presStyleLbl="node1" presStyleIdx="3" presStyleCnt="13">
        <dgm:presLayoutVars>
          <dgm:bulletEnabled val="1"/>
        </dgm:presLayoutVars>
      </dgm:prSet>
      <dgm:spPr/>
    </dgm:pt>
    <dgm:pt modelId="{EEEA6C2C-C036-4926-963C-8FBF0F3EFDE6}" type="pres">
      <dgm:prSet presAssocID="{9F8C3FDC-06E6-404A-84AA-98F6255174F9}" presName="sibTrans" presStyleCnt="0"/>
      <dgm:spPr/>
    </dgm:pt>
    <dgm:pt modelId="{BC7A911D-754B-4112-9A5F-E6F46B4D5730}" type="pres">
      <dgm:prSet presAssocID="{60B11420-DC72-4519-AD24-C4257C5BE4BE}" presName="node" presStyleLbl="node1" presStyleIdx="4" presStyleCnt="13">
        <dgm:presLayoutVars>
          <dgm:bulletEnabled val="1"/>
        </dgm:presLayoutVars>
      </dgm:prSet>
      <dgm:spPr/>
    </dgm:pt>
    <dgm:pt modelId="{6F104982-A3DD-4F40-85B4-5B99A38266DA}" type="pres">
      <dgm:prSet presAssocID="{7B57EFE6-C648-46D3-80B4-12A308564DAA}" presName="sibTrans" presStyleCnt="0"/>
      <dgm:spPr/>
    </dgm:pt>
    <dgm:pt modelId="{54F8512B-A6D3-44AA-90F5-D146EEB76552}" type="pres">
      <dgm:prSet presAssocID="{77655104-C7C8-45C3-B547-5B1D6B52B33D}" presName="node" presStyleLbl="node1" presStyleIdx="5" presStyleCnt="13">
        <dgm:presLayoutVars>
          <dgm:bulletEnabled val="1"/>
        </dgm:presLayoutVars>
      </dgm:prSet>
      <dgm:spPr/>
    </dgm:pt>
    <dgm:pt modelId="{49760605-D545-4446-BEC6-F920078BDC68}" type="pres">
      <dgm:prSet presAssocID="{7832480C-9409-422C-87E1-7694964CACFA}" presName="sibTrans" presStyleCnt="0"/>
      <dgm:spPr/>
    </dgm:pt>
    <dgm:pt modelId="{BF4CB11B-B390-45CE-83BD-EE87305888F5}" type="pres">
      <dgm:prSet presAssocID="{881B3628-CACD-40D6-AC5D-2DB0383D9DD7}" presName="node" presStyleLbl="node1" presStyleIdx="6" presStyleCnt="13">
        <dgm:presLayoutVars>
          <dgm:bulletEnabled val="1"/>
        </dgm:presLayoutVars>
      </dgm:prSet>
      <dgm:spPr/>
    </dgm:pt>
    <dgm:pt modelId="{08C1C559-CF5A-4B0B-834C-0B0152CAE4C2}" type="pres">
      <dgm:prSet presAssocID="{2AE1EFD2-E0B5-4178-AF28-705007A8DC6B}" presName="sibTrans" presStyleCnt="0"/>
      <dgm:spPr/>
    </dgm:pt>
    <dgm:pt modelId="{A65C2ED7-80B0-4178-BFF7-46994A96F2F5}" type="pres">
      <dgm:prSet presAssocID="{D6B9AFD2-47AB-4F33-9B06-C446123A8D43}" presName="node" presStyleLbl="node1" presStyleIdx="7" presStyleCnt="13">
        <dgm:presLayoutVars>
          <dgm:bulletEnabled val="1"/>
        </dgm:presLayoutVars>
      </dgm:prSet>
      <dgm:spPr/>
    </dgm:pt>
    <dgm:pt modelId="{DDD00A9F-3A27-44D4-BE6B-7119539CBB1E}" type="pres">
      <dgm:prSet presAssocID="{6BF4C3E9-FF6B-4A33-9829-50A4D53A6816}" presName="sibTrans" presStyleCnt="0"/>
      <dgm:spPr/>
    </dgm:pt>
    <dgm:pt modelId="{708FF2AC-6711-4E10-ABB1-01FB8A99B367}" type="pres">
      <dgm:prSet presAssocID="{8AB8C845-EDD9-4CD3-BD85-413F859078D0}" presName="node" presStyleLbl="node1" presStyleIdx="8" presStyleCnt="13">
        <dgm:presLayoutVars>
          <dgm:bulletEnabled val="1"/>
        </dgm:presLayoutVars>
      </dgm:prSet>
      <dgm:spPr/>
    </dgm:pt>
    <dgm:pt modelId="{FECB7D80-13DC-4489-98FD-4ED4F50F336B}" type="pres">
      <dgm:prSet presAssocID="{7D46A113-F56E-4C6F-B0C8-442721501FF2}" presName="sibTrans" presStyleCnt="0"/>
      <dgm:spPr/>
    </dgm:pt>
    <dgm:pt modelId="{AFF9E00F-EBF0-4528-BDE0-B80CB3E20DC3}" type="pres">
      <dgm:prSet presAssocID="{8839132C-2C50-4887-8941-2580404ADCC3}" presName="node" presStyleLbl="node1" presStyleIdx="9" presStyleCnt="13">
        <dgm:presLayoutVars>
          <dgm:bulletEnabled val="1"/>
        </dgm:presLayoutVars>
      </dgm:prSet>
      <dgm:spPr/>
    </dgm:pt>
    <dgm:pt modelId="{12540FBC-286B-450E-A380-0BD8864EDD58}" type="pres">
      <dgm:prSet presAssocID="{C8011975-39C8-484E-8E02-2CA8A8865DF9}" presName="sibTrans" presStyleCnt="0"/>
      <dgm:spPr/>
    </dgm:pt>
    <dgm:pt modelId="{AAC6E80A-E69C-45B2-B3F7-6E8252FC614B}" type="pres">
      <dgm:prSet presAssocID="{B481FCBC-73EC-4768-B90A-B82EF098F171}" presName="node" presStyleLbl="node1" presStyleIdx="10" presStyleCnt="13">
        <dgm:presLayoutVars>
          <dgm:bulletEnabled val="1"/>
        </dgm:presLayoutVars>
      </dgm:prSet>
      <dgm:spPr/>
    </dgm:pt>
    <dgm:pt modelId="{D38D9325-BFAD-463F-B6D1-AC192FD6F3A1}" type="pres">
      <dgm:prSet presAssocID="{FB0CFA11-468E-46A9-9A49-000BCE63F85E}" presName="sibTrans" presStyleCnt="0"/>
      <dgm:spPr/>
    </dgm:pt>
    <dgm:pt modelId="{F5771B7C-852E-4267-92DA-E1D27D8E87C8}" type="pres">
      <dgm:prSet presAssocID="{8F0B5876-A2EB-488E-8208-AEAA38B35C54}" presName="node" presStyleLbl="node1" presStyleIdx="11" presStyleCnt="13">
        <dgm:presLayoutVars>
          <dgm:bulletEnabled val="1"/>
        </dgm:presLayoutVars>
      </dgm:prSet>
      <dgm:spPr/>
    </dgm:pt>
    <dgm:pt modelId="{2D4A0169-BA67-46EA-BE1F-1870916C32CA}" type="pres">
      <dgm:prSet presAssocID="{FF54EB3D-5AF1-4956-B27C-7137C173152F}" presName="sibTrans" presStyleCnt="0"/>
      <dgm:spPr/>
    </dgm:pt>
    <dgm:pt modelId="{12A872BE-5172-4B5C-BFD3-8BC6A33F7DB8}" type="pres">
      <dgm:prSet presAssocID="{A8E905D7-CAD6-40F3-B422-F8D9707CDF3B}" presName="node" presStyleLbl="node1" presStyleIdx="12" presStyleCnt="13">
        <dgm:presLayoutVars>
          <dgm:bulletEnabled val="1"/>
        </dgm:presLayoutVars>
      </dgm:prSet>
      <dgm:spPr/>
    </dgm:pt>
  </dgm:ptLst>
  <dgm:cxnLst>
    <dgm:cxn modelId="{37AC340F-5F73-4C9A-8D1E-9D832FAC1DA6}" srcId="{353C945B-F06F-4940-AA7F-4392F0583768}" destId="{D6B9AFD2-47AB-4F33-9B06-C446123A8D43}" srcOrd="7" destOrd="0" parTransId="{CC592656-3961-4528-9CC3-B0E0BC1EEA86}" sibTransId="{6BF4C3E9-FF6B-4A33-9829-50A4D53A6816}"/>
    <dgm:cxn modelId="{83F32421-633B-45BD-86E0-0BEFD57269DC}" srcId="{353C945B-F06F-4940-AA7F-4392F0583768}" destId="{8839132C-2C50-4887-8941-2580404ADCC3}" srcOrd="9" destOrd="0" parTransId="{5E819F5B-707C-4F92-BB35-3681F462E5B0}" sibTransId="{C8011975-39C8-484E-8E02-2CA8A8865DF9}"/>
    <dgm:cxn modelId="{1A9A8421-8563-44EB-8527-80A258F62FD8}" type="presOf" srcId="{881B3628-CACD-40D6-AC5D-2DB0383D9DD7}" destId="{BF4CB11B-B390-45CE-83BD-EE87305888F5}" srcOrd="0" destOrd="0" presId="urn:microsoft.com/office/officeart/2005/8/layout/default"/>
    <dgm:cxn modelId="{C9140236-586E-46D7-917F-4B91D0B49FFD}" srcId="{353C945B-F06F-4940-AA7F-4392F0583768}" destId="{A8E905D7-CAD6-40F3-B422-F8D9707CDF3B}" srcOrd="12" destOrd="0" parTransId="{39E88180-690C-41D4-A561-BD69838D38E4}" sibTransId="{237D0287-EE37-43CE-8BF4-DE787251C130}"/>
    <dgm:cxn modelId="{4FF6203C-9334-4CCC-887D-F83C691E1177}" type="presOf" srcId="{B481FCBC-73EC-4768-B90A-B82EF098F171}" destId="{AAC6E80A-E69C-45B2-B3F7-6E8252FC614B}" srcOrd="0" destOrd="0" presId="urn:microsoft.com/office/officeart/2005/8/layout/default"/>
    <dgm:cxn modelId="{595EEF3C-BAD5-4F31-BBE8-94EA328EA0D7}" srcId="{353C945B-F06F-4940-AA7F-4392F0583768}" destId="{4257E364-7AFD-4B33-8587-876C4CD47C59}" srcOrd="1" destOrd="0" parTransId="{E636D27D-BBAB-43BF-9E52-452BF623D9E6}" sibTransId="{F5492A05-8FD9-4EC0-B226-86CA9582DDEB}"/>
    <dgm:cxn modelId="{81EA2D5B-99B1-40FD-A31E-F34C4CAAA15C}" srcId="{353C945B-F06F-4940-AA7F-4392F0583768}" destId="{8F0B5876-A2EB-488E-8208-AEAA38B35C54}" srcOrd="11" destOrd="0" parTransId="{B7F02EE6-04EA-4D30-830A-2B920C4F6B28}" sibTransId="{FF54EB3D-5AF1-4956-B27C-7137C173152F}"/>
    <dgm:cxn modelId="{9AAD875C-9DEF-4E8B-A6AA-D51BE0020AFB}" type="presOf" srcId="{8AB8C845-EDD9-4CD3-BD85-413F859078D0}" destId="{708FF2AC-6711-4E10-ABB1-01FB8A99B367}" srcOrd="0" destOrd="0" presId="urn:microsoft.com/office/officeart/2005/8/layout/default"/>
    <dgm:cxn modelId="{60E2A25C-4667-461B-BF6B-064AF149CAE8}" type="presOf" srcId="{8839132C-2C50-4887-8941-2580404ADCC3}" destId="{AFF9E00F-EBF0-4528-BDE0-B80CB3E20DC3}" srcOrd="0" destOrd="0" presId="urn:microsoft.com/office/officeart/2005/8/layout/default"/>
    <dgm:cxn modelId="{11D59E5D-9597-4719-8548-F5B17F4EF306}" type="presOf" srcId="{8F0B5876-A2EB-488E-8208-AEAA38B35C54}" destId="{F5771B7C-852E-4267-92DA-E1D27D8E87C8}" srcOrd="0" destOrd="0" presId="urn:microsoft.com/office/officeart/2005/8/layout/default"/>
    <dgm:cxn modelId="{2BE3BA72-8678-4D62-99E8-070ADB3D5A83}" type="presOf" srcId="{4257E364-7AFD-4B33-8587-876C4CD47C59}" destId="{CE3912E5-2029-44B6-AC34-701AD42A13F0}" srcOrd="0" destOrd="0" presId="urn:microsoft.com/office/officeart/2005/8/layout/default"/>
    <dgm:cxn modelId="{183FDE7A-53CD-4C87-A0D0-3C58F0A6CA3D}" srcId="{353C945B-F06F-4940-AA7F-4392F0583768}" destId="{77655104-C7C8-45C3-B547-5B1D6B52B33D}" srcOrd="5" destOrd="0" parTransId="{9C1B1ED4-64BD-4F03-BC96-FA3234540080}" sibTransId="{7832480C-9409-422C-87E1-7694964CACFA}"/>
    <dgm:cxn modelId="{CFEB1681-FFEA-4D25-8EA3-2678FB24FC1E}" type="presOf" srcId="{A8E905D7-CAD6-40F3-B422-F8D9707CDF3B}" destId="{12A872BE-5172-4B5C-BFD3-8BC6A33F7DB8}" srcOrd="0" destOrd="0" presId="urn:microsoft.com/office/officeart/2005/8/layout/default"/>
    <dgm:cxn modelId="{21255085-56BC-4B17-9ED2-8943B099329A}" srcId="{353C945B-F06F-4940-AA7F-4392F0583768}" destId="{C677ADE0-D3E0-4586-A6A5-1C42DA9A4B6B}" srcOrd="3" destOrd="0" parTransId="{7DF3E29C-5324-4A23-BB9B-C4A7687E68C0}" sibTransId="{9F8C3FDC-06E6-404A-84AA-98F6255174F9}"/>
    <dgm:cxn modelId="{5285C99B-5CB6-4912-8573-B1D278A1DB40}" srcId="{353C945B-F06F-4940-AA7F-4392F0583768}" destId="{07F036A1-A1D9-4A2D-80F3-B65721C2F69D}" srcOrd="2" destOrd="0" parTransId="{BFD193EF-35CE-4882-9D39-F2E3B974D103}" sibTransId="{B28BECD0-3377-4471-916B-86012DC3C364}"/>
    <dgm:cxn modelId="{0FBF48A0-75D4-4BEE-A176-8ADCAA1EAC7B}" type="presOf" srcId="{60B11420-DC72-4519-AD24-C4257C5BE4BE}" destId="{BC7A911D-754B-4112-9A5F-E6F46B4D5730}" srcOrd="0" destOrd="0" presId="urn:microsoft.com/office/officeart/2005/8/layout/default"/>
    <dgm:cxn modelId="{4A0068A7-8CBB-4522-A6F2-B63C28C00B79}" type="presOf" srcId="{07F036A1-A1D9-4A2D-80F3-B65721C2F69D}" destId="{B11D0AF7-59FD-449F-A41E-4D488214C068}" srcOrd="0" destOrd="0" presId="urn:microsoft.com/office/officeart/2005/8/layout/default"/>
    <dgm:cxn modelId="{6549FAAF-70AB-4724-9B7D-2053DDAE2C48}" type="presOf" srcId="{77655104-C7C8-45C3-B547-5B1D6B52B33D}" destId="{54F8512B-A6D3-44AA-90F5-D146EEB76552}" srcOrd="0" destOrd="0" presId="urn:microsoft.com/office/officeart/2005/8/layout/default"/>
    <dgm:cxn modelId="{384D4DB3-5B21-4DB2-95DF-1ED2C4EF7D11}" type="presOf" srcId="{D6B9AFD2-47AB-4F33-9B06-C446123A8D43}" destId="{A65C2ED7-80B0-4178-BFF7-46994A96F2F5}" srcOrd="0" destOrd="0" presId="urn:microsoft.com/office/officeart/2005/8/layout/default"/>
    <dgm:cxn modelId="{3A5BA7C2-E409-45D3-9013-C8A09731BF00}" srcId="{353C945B-F06F-4940-AA7F-4392F0583768}" destId="{881B3628-CACD-40D6-AC5D-2DB0383D9DD7}" srcOrd="6" destOrd="0" parTransId="{7590AD04-B3D9-45FB-A975-5F7C95DD3616}" sibTransId="{2AE1EFD2-E0B5-4178-AF28-705007A8DC6B}"/>
    <dgm:cxn modelId="{DD1435C4-5606-4E2E-8A1D-6F5374C4BBDF}" srcId="{353C945B-F06F-4940-AA7F-4392F0583768}" destId="{F238E872-782F-41A3-AEE0-7755569377B5}" srcOrd="0" destOrd="0" parTransId="{7E082974-AA00-4264-8B75-C77541436E4A}" sibTransId="{EBE0DC8C-3218-464F-9AA3-F445E64559C2}"/>
    <dgm:cxn modelId="{263496DD-716B-4F29-816F-68E20B1E29E2}" srcId="{353C945B-F06F-4940-AA7F-4392F0583768}" destId="{8AB8C845-EDD9-4CD3-BD85-413F859078D0}" srcOrd="8" destOrd="0" parTransId="{30DC50BD-F1B5-48B5-AE79-01FF9407FC6F}" sibTransId="{7D46A113-F56E-4C6F-B0C8-442721501FF2}"/>
    <dgm:cxn modelId="{FF5D4BDF-2A91-4B1D-B44E-68C6A01FF58F}" type="presOf" srcId="{F238E872-782F-41A3-AEE0-7755569377B5}" destId="{D655FB73-C0B5-4701-B7BB-0A6B3437ABA8}" srcOrd="0" destOrd="0" presId="urn:microsoft.com/office/officeart/2005/8/layout/default"/>
    <dgm:cxn modelId="{D67F96EA-3D1E-42FD-96EB-22700C103AF5}" srcId="{353C945B-F06F-4940-AA7F-4392F0583768}" destId="{B481FCBC-73EC-4768-B90A-B82EF098F171}" srcOrd="10" destOrd="0" parTransId="{E3D6D652-6402-4C8D-9710-27D333E5527F}" sibTransId="{FB0CFA11-468E-46A9-9A49-000BCE63F85E}"/>
    <dgm:cxn modelId="{FA86A4EA-A38F-4A50-ABF8-B8C96EDCBE82}" type="presOf" srcId="{353C945B-F06F-4940-AA7F-4392F0583768}" destId="{170B5DFC-B824-47FA-BDA3-57A4EEF46759}" srcOrd="0" destOrd="0" presId="urn:microsoft.com/office/officeart/2005/8/layout/default"/>
    <dgm:cxn modelId="{E69AA1F1-DDD5-4C5E-A844-5E6B86FF5451}" srcId="{353C945B-F06F-4940-AA7F-4392F0583768}" destId="{60B11420-DC72-4519-AD24-C4257C5BE4BE}" srcOrd="4" destOrd="0" parTransId="{3CED5B3E-0BD4-42D2-B6EC-57E8540C80DD}" sibTransId="{7B57EFE6-C648-46D3-80B4-12A308564DAA}"/>
    <dgm:cxn modelId="{E4E0D1F6-F092-474E-B5FA-0ADFBBF8A89A}" type="presOf" srcId="{C677ADE0-D3E0-4586-A6A5-1C42DA9A4B6B}" destId="{DAA216C3-647B-4F59-A6FD-AEED77D84DF9}" srcOrd="0" destOrd="0" presId="urn:microsoft.com/office/officeart/2005/8/layout/default"/>
    <dgm:cxn modelId="{9FA58B82-CFCD-43D3-BD52-F3B640D05F5A}" type="presParOf" srcId="{170B5DFC-B824-47FA-BDA3-57A4EEF46759}" destId="{D655FB73-C0B5-4701-B7BB-0A6B3437ABA8}" srcOrd="0" destOrd="0" presId="urn:microsoft.com/office/officeart/2005/8/layout/default"/>
    <dgm:cxn modelId="{66CB82A9-08DD-4BC2-B64B-F9756429B49B}" type="presParOf" srcId="{170B5DFC-B824-47FA-BDA3-57A4EEF46759}" destId="{0755A40D-F9C3-4ED5-859B-B07FFF40462B}" srcOrd="1" destOrd="0" presId="urn:microsoft.com/office/officeart/2005/8/layout/default"/>
    <dgm:cxn modelId="{39754A81-BD68-4B4B-875A-71D742905DFF}" type="presParOf" srcId="{170B5DFC-B824-47FA-BDA3-57A4EEF46759}" destId="{CE3912E5-2029-44B6-AC34-701AD42A13F0}" srcOrd="2" destOrd="0" presId="urn:microsoft.com/office/officeart/2005/8/layout/default"/>
    <dgm:cxn modelId="{C4B00098-9BB5-4C04-8195-A481E84D32FB}" type="presParOf" srcId="{170B5DFC-B824-47FA-BDA3-57A4EEF46759}" destId="{D3010DE5-CFAB-4D5F-9E77-15A33917A66F}" srcOrd="3" destOrd="0" presId="urn:microsoft.com/office/officeart/2005/8/layout/default"/>
    <dgm:cxn modelId="{E73D0CD4-35F0-4290-89A1-7A045FEF5FD9}" type="presParOf" srcId="{170B5DFC-B824-47FA-BDA3-57A4EEF46759}" destId="{B11D0AF7-59FD-449F-A41E-4D488214C068}" srcOrd="4" destOrd="0" presId="urn:microsoft.com/office/officeart/2005/8/layout/default"/>
    <dgm:cxn modelId="{08C4863E-69BF-4647-A416-6354E83969B7}" type="presParOf" srcId="{170B5DFC-B824-47FA-BDA3-57A4EEF46759}" destId="{15C0637D-057D-4C7D-A808-4CFF79F540FB}" srcOrd="5" destOrd="0" presId="urn:microsoft.com/office/officeart/2005/8/layout/default"/>
    <dgm:cxn modelId="{80C09DCD-0D36-4E9B-B18E-1525C3B32413}" type="presParOf" srcId="{170B5DFC-B824-47FA-BDA3-57A4EEF46759}" destId="{DAA216C3-647B-4F59-A6FD-AEED77D84DF9}" srcOrd="6" destOrd="0" presId="urn:microsoft.com/office/officeart/2005/8/layout/default"/>
    <dgm:cxn modelId="{FDF382D6-5A4A-4010-B086-4E8E2F1FEC2E}" type="presParOf" srcId="{170B5DFC-B824-47FA-BDA3-57A4EEF46759}" destId="{EEEA6C2C-C036-4926-963C-8FBF0F3EFDE6}" srcOrd="7" destOrd="0" presId="urn:microsoft.com/office/officeart/2005/8/layout/default"/>
    <dgm:cxn modelId="{EFAEB2B8-2109-4307-B56E-871804D6994F}" type="presParOf" srcId="{170B5DFC-B824-47FA-BDA3-57A4EEF46759}" destId="{BC7A911D-754B-4112-9A5F-E6F46B4D5730}" srcOrd="8" destOrd="0" presId="urn:microsoft.com/office/officeart/2005/8/layout/default"/>
    <dgm:cxn modelId="{D99A53DE-F024-44D9-B287-44CC55377F3B}" type="presParOf" srcId="{170B5DFC-B824-47FA-BDA3-57A4EEF46759}" destId="{6F104982-A3DD-4F40-85B4-5B99A38266DA}" srcOrd="9" destOrd="0" presId="urn:microsoft.com/office/officeart/2005/8/layout/default"/>
    <dgm:cxn modelId="{24884144-430C-4A2E-A8CE-D5CC99FEA868}" type="presParOf" srcId="{170B5DFC-B824-47FA-BDA3-57A4EEF46759}" destId="{54F8512B-A6D3-44AA-90F5-D146EEB76552}" srcOrd="10" destOrd="0" presId="urn:microsoft.com/office/officeart/2005/8/layout/default"/>
    <dgm:cxn modelId="{F35646F3-0F26-4039-9C35-06416BD53518}" type="presParOf" srcId="{170B5DFC-B824-47FA-BDA3-57A4EEF46759}" destId="{49760605-D545-4446-BEC6-F920078BDC68}" srcOrd="11" destOrd="0" presId="urn:microsoft.com/office/officeart/2005/8/layout/default"/>
    <dgm:cxn modelId="{517CDA64-87C8-4130-8655-27CC43EFE19F}" type="presParOf" srcId="{170B5DFC-B824-47FA-BDA3-57A4EEF46759}" destId="{BF4CB11B-B390-45CE-83BD-EE87305888F5}" srcOrd="12" destOrd="0" presId="urn:microsoft.com/office/officeart/2005/8/layout/default"/>
    <dgm:cxn modelId="{0805D1AA-AC24-4F3E-B9AD-AE4D4F42E8EE}" type="presParOf" srcId="{170B5DFC-B824-47FA-BDA3-57A4EEF46759}" destId="{08C1C559-CF5A-4B0B-834C-0B0152CAE4C2}" srcOrd="13" destOrd="0" presId="urn:microsoft.com/office/officeart/2005/8/layout/default"/>
    <dgm:cxn modelId="{EE3DED5D-4947-44AD-B0CB-A536AB9AEBA9}" type="presParOf" srcId="{170B5DFC-B824-47FA-BDA3-57A4EEF46759}" destId="{A65C2ED7-80B0-4178-BFF7-46994A96F2F5}" srcOrd="14" destOrd="0" presId="urn:microsoft.com/office/officeart/2005/8/layout/default"/>
    <dgm:cxn modelId="{79498614-4194-40EB-AFA2-68AA08C3754B}" type="presParOf" srcId="{170B5DFC-B824-47FA-BDA3-57A4EEF46759}" destId="{DDD00A9F-3A27-44D4-BE6B-7119539CBB1E}" srcOrd="15" destOrd="0" presId="urn:microsoft.com/office/officeart/2005/8/layout/default"/>
    <dgm:cxn modelId="{A2B39BAD-EAD5-4FA7-86A2-11EB70951EE9}" type="presParOf" srcId="{170B5DFC-B824-47FA-BDA3-57A4EEF46759}" destId="{708FF2AC-6711-4E10-ABB1-01FB8A99B367}" srcOrd="16" destOrd="0" presId="urn:microsoft.com/office/officeart/2005/8/layout/default"/>
    <dgm:cxn modelId="{0DC3AF26-3A4C-45C8-AA36-CBA204D02D0B}" type="presParOf" srcId="{170B5DFC-B824-47FA-BDA3-57A4EEF46759}" destId="{FECB7D80-13DC-4489-98FD-4ED4F50F336B}" srcOrd="17" destOrd="0" presId="urn:microsoft.com/office/officeart/2005/8/layout/default"/>
    <dgm:cxn modelId="{7C2C2E87-F751-49EE-B694-A15308D1EF34}" type="presParOf" srcId="{170B5DFC-B824-47FA-BDA3-57A4EEF46759}" destId="{AFF9E00F-EBF0-4528-BDE0-B80CB3E20DC3}" srcOrd="18" destOrd="0" presId="urn:microsoft.com/office/officeart/2005/8/layout/default"/>
    <dgm:cxn modelId="{D0C721DB-58F9-4E5B-812D-1FCE8E0A15BB}" type="presParOf" srcId="{170B5DFC-B824-47FA-BDA3-57A4EEF46759}" destId="{12540FBC-286B-450E-A380-0BD8864EDD58}" srcOrd="19" destOrd="0" presId="urn:microsoft.com/office/officeart/2005/8/layout/default"/>
    <dgm:cxn modelId="{5172A9A7-02E5-4ED1-8E1A-6E5DD7FA586F}" type="presParOf" srcId="{170B5DFC-B824-47FA-BDA3-57A4EEF46759}" destId="{AAC6E80A-E69C-45B2-B3F7-6E8252FC614B}" srcOrd="20" destOrd="0" presId="urn:microsoft.com/office/officeart/2005/8/layout/default"/>
    <dgm:cxn modelId="{171B245C-A8E0-4739-BEDB-F40A5FE36B32}" type="presParOf" srcId="{170B5DFC-B824-47FA-BDA3-57A4EEF46759}" destId="{D38D9325-BFAD-463F-B6D1-AC192FD6F3A1}" srcOrd="21" destOrd="0" presId="urn:microsoft.com/office/officeart/2005/8/layout/default"/>
    <dgm:cxn modelId="{E0F6C465-7C6F-4863-8C40-3B337022CD74}" type="presParOf" srcId="{170B5DFC-B824-47FA-BDA3-57A4EEF46759}" destId="{F5771B7C-852E-4267-92DA-E1D27D8E87C8}" srcOrd="22" destOrd="0" presId="urn:microsoft.com/office/officeart/2005/8/layout/default"/>
    <dgm:cxn modelId="{5A6153CE-F571-4A3A-8FF1-2111D8F130F4}" type="presParOf" srcId="{170B5DFC-B824-47FA-BDA3-57A4EEF46759}" destId="{2D4A0169-BA67-46EA-BE1F-1870916C32CA}" srcOrd="23" destOrd="0" presId="urn:microsoft.com/office/officeart/2005/8/layout/default"/>
    <dgm:cxn modelId="{A94B17D1-093A-46BA-AC96-F880C4F749B8}" type="presParOf" srcId="{170B5DFC-B824-47FA-BDA3-57A4EEF46759}" destId="{12A872BE-5172-4B5C-BFD3-8BC6A33F7DB8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5FB73-C0B5-4701-B7BB-0A6B3437ABA8}">
      <dsp:nvSpPr>
        <dsp:cNvPr id="0" name=""/>
        <dsp:cNvSpPr/>
      </dsp:nvSpPr>
      <dsp:spPr>
        <a:xfrm>
          <a:off x="193710" y="413"/>
          <a:ext cx="899668" cy="5398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niewydolność</a:t>
          </a:r>
          <a:r>
            <a:rPr lang="pl-PL" sz="800" kern="1200" baseline="0" dirty="0"/>
            <a:t> serca</a:t>
          </a:r>
          <a:endParaRPr lang="pl-PL" sz="800" kern="1200" dirty="0"/>
        </a:p>
      </dsp:txBody>
      <dsp:txXfrm>
        <a:off x="193710" y="413"/>
        <a:ext cx="899668" cy="539801"/>
      </dsp:txXfrm>
    </dsp:sp>
    <dsp:sp modelId="{CE3912E5-2029-44B6-AC34-701AD42A13F0}">
      <dsp:nvSpPr>
        <dsp:cNvPr id="0" name=""/>
        <dsp:cNvSpPr/>
      </dsp:nvSpPr>
      <dsp:spPr>
        <a:xfrm>
          <a:off x="1183346" y="413"/>
          <a:ext cx="899668" cy="5398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polineuropatia</a:t>
          </a:r>
          <a:endParaRPr lang="en-US" sz="800" kern="1200" dirty="0"/>
        </a:p>
      </dsp:txBody>
      <dsp:txXfrm>
        <a:off x="1183346" y="413"/>
        <a:ext cx="899668" cy="539801"/>
      </dsp:txXfrm>
    </dsp:sp>
    <dsp:sp modelId="{B11D0AF7-59FD-449F-A41E-4D488214C068}">
      <dsp:nvSpPr>
        <dsp:cNvPr id="0" name=""/>
        <dsp:cNvSpPr/>
      </dsp:nvSpPr>
      <dsp:spPr>
        <a:xfrm>
          <a:off x="2172981" y="413"/>
          <a:ext cx="899668" cy="5398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 err="1"/>
            <a:t>macroglossia</a:t>
          </a:r>
          <a:endParaRPr lang="en-US" sz="800" kern="1200" dirty="0"/>
        </a:p>
      </dsp:txBody>
      <dsp:txXfrm>
        <a:off x="2172981" y="413"/>
        <a:ext cx="899668" cy="539801"/>
      </dsp:txXfrm>
    </dsp:sp>
    <dsp:sp modelId="{DAA216C3-647B-4F59-A6FD-AEED77D84DF9}">
      <dsp:nvSpPr>
        <dsp:cNvPr id="0" name=""/>
        <dsp:cNvSpPr/>
      </dsp:nvSpPr>
      <dsp:spPr>
        <a:xfrm>
          <a:off x="3162617" y="413"/>
          <a:ext cx="899668" cy="5398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zespół </a:t>
          </a:r>
          <a:r>
            <a:rPr lang="pl-PL" sz="800" kern="1200" dirty="0" err="1"/>
            <a:t>cieśni</a:t>
          </a:r>
          <a:r>
            <a:rPr lang="pl-PL" sz="800" kern="1200" dirty="0"/>
            <a:t> nadgarstka</a:t>
          </a:r>
          <a:endParaRPr lang="en-US" sz="800" kern="1200" dirty="0"/>
        </a:p>
      </dsp:txBody>
      <dsp:txXfrm>
        <a:off x="3162617" y="413"/>
        <a:ext cx="899668" cy="539801"/>
      </dsp:txXfrm>
    </dsp:sp>
    <dsp:sp modelId="{BC7A911D-754B-4112-9A5F-E6F46B4D5730}">
      <dsp:nvSpPr>
        <dsp:cNvPr id="0" name=""/>
        <dsp:cNvSpPr/>
      </dsp:nvSpPr>
      <dsp:spPr>
        <a:xfrm>
          <a:off x="4152253" y="413"/>
          <a:ext cx="899668" cy="5398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zasinienie </a:t>
          </a:r>
          <a:r>
            <a:rPr lang="pl-PL" sz="800" kern="1200" dirty="0" err="1"/>
            <a:t>okołooczodołowe</a:t>
          </a:r>
          <a:endParaRPr lang="en-US" sz="800" kern="1200" dirty="0"/>
        </a:p>
      </dsp:txBody>
      <dsp:txXfrm>
        <a:off x="4152253" y="413"/>
        <a:ext cx="899668" cy="539801"/>
      </dsp:txXfrm>
    </dsp:sp>
    <dsp:sp modelId="{54F8512B-A6D3-44AA-90F5-D146EEB76552}">
      <dsp:nvSpPr>
        <dsp:cNvPr id="0" name=""/>
        <dsp:cNvSpPr/>
      </dsp:nvSpPr>
      <dsp:spPr>
        <a:xfrm>
          <a:off x="5141888" y="413"/>
          <a:ext cx="899668" cy="5398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udar</a:t>
          </a:r>
          <a:endParaRPr lang="en-US" sz="800" kern="1200" dirty="0"/>
        </a:p>
      </dsp:txBody>
      <dsp:txXfrm>
        <a:off x="5141888" y="413"/>
        <a:ext cx="899668" cy="539801"/>
      </dsp:txXfrm>
    </dsp:sp>
    <dsp:sp modelId="{BF4CB11B-B390-45CE-83BD-EE87305888F5}">
      <dsp:nvSpPr>
        <dsp:cNvPr id="0" name=""/>
        <dsp:cNvSpPr/>
      </dsp:nvSpPr>
      <dsp:spPr>
        <a:xfrm>
          <a:off x="193710" y="630181"/>
          <a:ext cx="899668" cy="5398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migotanie przedsionków</a:t>
          </a:r>
          <a:endParaRPr lang="en-US" sz="800" kern="1200" dirty="0"/>
        </a:p>
      </dsp:txBody>
      <dsp:txXfrm>
        <a:off x="193710" y="630181"/>
        <a:ext cx="899668" cy="539801"/>
      </dsp:txXfrm>
    </dsp:sp>
    <dsp:sp modelId="{A65C2ED7-80B0-4178-BFF7-46994A96F2F5}">
      <dsp:nvSpPr>
        <dsp:cNvPr id="0" name=""/>
        <dsp:cNvSpPr/>
      </dsp:nvSpPr>
      <dsp:spPr>
        <a:xfrm>
          <a:off x="1183346" y="630181"/>
          <a:ext cx="899668" cy="5398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hipotensja przy wyprostowywaniu</a:t>
          </a:r>
          <a:endParaRPr lang="en-US" sz="800" kern="1200" dirty="0"/>
        </a:p>
      </dsp:txBody>
      <dsp:txXfrm>
        <a:off x="1183346" y="630181"/>
        <a:ext cx="899668" cy="539801"/>
      </dsp:txXfrm>
    </dsp:sp>
    <dsp:sp modelId="{708FF2AC-6711-4E10-ABB1-01FB8A99B367}">
      <dsp:nvSpPr>
        <dsp:cNvPr id="0" name=""/>
        <dsp:cNvSpPr/>
      </dsp:nvSpPr>
      <dsp:spPr>
        <a:xfrm>
          <a:off x="2172981" y="630181"/>
          <a:ext cx="899668" cy="5398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zmęczenie</a:t>
          </a:r>
          <a:endParaRPr lang="en-US" sz="800" kern="1200" dirty="0"/>
        </a:p>
      </dsp:txBody>
      <dsp:txXfrm>
        <a:off x="2172981" y="630181"/>
        <a:ext cx="899668" cy="539801"/>
      </dsp:txXfrm>
    </dsp:sp>
    <dsp:sp modelId="{AFF9E00F-EBF0-4528-BDE0-B80CB3E20DC3}">
      <dsp:nvSpPr>
        <dsp:cNvPr id="0" name=""/>
        <dsp:cNvSpPr/>
      </dsp:nvSpPr>
      <dsp:spPr>
        <a:xfrm>
          <a:off x="3162617" y="630181"/>
          <a:ext cx="899668" cy="5398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utrata</a:t>
          </a:r>
          <a:r>
            <a:rPr lang="pl-PL" sz="800" kern="1200" baseline="0" dirty="0"/>
            <a:t> wagi</a:t>
          </a:r>
          <a:endParaRPr lang="en-US" sz="800" kern="1200" dirty="0"/>
        </a:p>
      </dsp:txBody>
      <dsp:txXfrm>
        <a:off x="3162617" y="630181"/>
        <a:ext cx="899668" cy="539801"/>
      </dsp:txXfrm>
    </dsp:sp>
    <dsp:sp modelId="{AAC6E80A-E69C-45B2-B3F7-6E8252FC614B}">
      <dsp:nvSpPr>
        <dsp:cNvPr id="0" name=""/>
        <dsp:cNvSpPr/>
      </dsp:nvSpPr>
      <dsp:spPr>
        <a:xfrm>
          <a:off x="4152253" y="630181"/>
          <a:ext cx="899668" cy="5398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obrzęki obwodowe</a:t>
          </a:r>
          <a:endParaRPr lang="en-US" sz="800" kern="1200" dirty="0"/>
        </a:p>
      </dsp:txBody>
      <dsp:txXfrm>
        <a:off x="4152253" y="630181"/>
        <a:ext cx="899668" cy="539801"/>
      </dsp:txXfrm>
    </dsp:sp>
    <dsp:sp modelId="{F5771B7C-852E-4267-92DA-E1D27D8E87C8}">
      <dsp:nvSpPr>
        <dsp:cNvPr id="0" name=""/>
        <dsp:cNvSpPr/>
      </dsp:nvSpPr>
      <dsp:spPr>
        <a:xfrm>
          <a:off x="5141888" y="630181"/>
          <a:ext cx="899668" cy="5398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niewydolność</a:t>
          </a:r>
          <a:r>
            <a:rPr lang="pl-PL" sz="800" kern="1200" baseline="0" dirty="0"/>
            <a:t> nerek</a:t>
          </a:r>
          <a:endParaRPr lang="en-US" sz="800" kern="1200" dirty="0"/>
        </a:p>
      </dsp:txBody>
      <dsp:txXfrm>
        <a:off x="5141888" y="630181"/>
        <a:ext cx="899668" cy="539801"/>
      </dsp:txXfrm>
    </dsp:sp>
    <dsp:sp modelId="{12A872BE-5172-4B5C-BFD3-8BC6A33F7DB8}">
      <dsp:nvSpPr>
        <dsp:cNvPr id="0" name=""/>
        <dsp:cNvSpPr/>
      </dsp:nvSpPr>
      <dsp:spPr>
        <a:xfrm>
          <a:off x="2667799" y="1259949"/>
          <a:ext cx="899668" cy="5398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biegunki, zaparcia</a:t>
          </a:r>
          <a:endParaRPr lang="en-US" sz="800" kern="1200" dirty="0"/>
        </a:p>
      </dsp:txBody>
      <dsp:txXfrm>
        <a:off x="2667799" y="1259949"/>
        <a:ext cx="899668" cy="539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6501D-2B3A-4569-8945-8E9E35F118A9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C0DA5-DE13-4A12-8AA2-2DFABA3F6D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5207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A849E-E9ED-48EA-BEED-9883FF17BDD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406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11D6C-D7D0-4146-BD87-E13AF3C34F8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2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D1C4F834-A748-8802-502D-33B0A3BEB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6F050EB3-ED18-4231-1A74-4CCE97F96A0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pl-PL">
                <a:latin typeface="Arial" panose="020B0604020202020204" pitchFamily="34" charset="0"/>
                <a:cs typeface="msgothic" charset="0"/>
              </a:rPr>
              <a:t>Three novel collimator designs used in solid-state camera systems. (A) High-sensitivity parallel collimators, as used in D-SPECT camera system. Collimators are square with parallel holes, each coupled to a single detector. (B) Multipinhole collimator design, as used in Discovery NM 530c camera system. (C) Collimator design of new general-purpose Veriton for 3-dimensional body contouring.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6CAA3-EF5D-4C54-ACBF-6861F29B81D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400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 dirty="0">
                <a:latin typeface="Arial" pitchFamily="34" charset="0"/>
                <a:ea typeface="Arial" pitchFamily="34" charset="0"/>
              </a:rPr>
              <a:t>Figure 1 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Survival of all patients with ATTR amyloidosis stratified by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Perugini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 grade on 99mTc-DPD scintigraphy. Patients with no cardiac uptake on 99mTc-DPD scan (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Perugini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 grade 0) survived for significantly longer than those with abnormal cardiac uptake on 99mTc-DPD scan (log rank test, P &lt; 0.02 for grade 0 vs. 1, P &lt; 0.002 for grade 0 vs. 2, and P = 0.0003 for grade 0 vs. 3). There was no significant difference in survival between patients with a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Perugini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 grade 1, 2, or 3 99mTc-DPD scan (P = 0.39 for grade 1 vs. 2, P = 0.19 for grade 1 vs. 3, P = 0.51 for grade 2 vs. 3).
</a:t>
            </a:r>
          </a:p>
          <a:p>
            <a:pPr marL="0" lvl="0" indent="0"/>
            <a:r>
              <a:rPr lang="en-US" altLang="en-US" dirty="0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Published on behalf of the European Society of Cardiology. All rights reserved. © The Author 2017. For permissions, please email: journals.permissions@oup.com. Prognostic utility of the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Perugini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 grading of 99mTc-DPD scintigraphy in transthyretin (ATTR) amyloidosis and its relationship with skeletal muscle and soft tissue amyloid</a:t>
            </a:r>
          </a:p>
          <a:p>
            <a:pPr marL="0" lvl="0" indent="0"/>
            <a:r>
              <a:rPr lang="en-US" altLang="en-US" dirty="0">
                <a:latin typeface="Arial" pitchFamily="34" charset="0"/>
                <a:ea typeface="Arial" pitchFamily="34" charset="0"/>
              </a:rPr>
              <a:t>David F Hutt, Marianna Fontana, Maria Burniston, Ann-Marie Quigley, Aviva Petrie, James C Ross, Joanne Page, Ana Martinez-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Naharro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,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Ashutosh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 D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Wechalekar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, Helen J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Lachmann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 ... Show more</a:t>
            </a:r>
          </a:p>
          <a:p>
            <a:pPr marL="0" lvl="0" indent="0"/>
            <a:r>
              <a:rPr lang="en-US" altLang="en-US" dirty="0">
                <a:latin typeface="Arial" pitchFamily="34" charset="0"/>
                <a:ea typeface="Arial" pitchFamily="34" charset="0"/>
              </a:rPr>
              <a:t>European Heart Journal - Cardiovascular Imaging, Volume 18, Issue 12, December 2017, Pages 1344–1350, https://doi.org/10.1093/ehjci/jew325</a:t>
            </a:r>
          </a:p>
          <a:p>
            <a:pPr marL="0" lvl="0" indent="0"/>
            <a:r>
              <a:rPr lang="en-US" altLang="en-US" dirty="0">
                <a:latin typeface="Arial" pitchFamily="34" charset="0"/>
                <a:ea typeface="Arial" pitchFamily="34" charset="0"/>
              </a:rPr>
              <a:t>Published:</a:t>
            </a:r>
          </a:p>
          <a:p>
            <a:pPr marL="0" lvl="0" indent="0"/>
            <a:r>
              <a:rPr lang="en-US" altLang="en-US" dirty="0">
                <a:latin typeface="Arial" pitchFamily="34" charset="0"/>
                <a:ea typeface="Arial" pitchFamily="34" charset="0"/>
              </a:rPr>
              <a:t>04 February 2017</a:t>
            </a:r>
          </a:p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4199A7-803D-4B85-B6DD-FC026295055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tobiasz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A849E-E9ED-48EA-BEED-9883FF17BDD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115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Tobiasz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11D6C-D7D0-4146-BD87-E13AF3C34F8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67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Mleko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A849E-E9ED-48EA-BEED-9883FF17BDD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227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Clinical Perspective.</a:t>
            </a:r>
          </a:p>
          <a:p>
            <a:r>
              <a:rPr lang="en-US" dirty="0"/>
              <a:t>What Is New?</a:t>
            </a:r>
          </a:p>
          <a:p>
            <a:r>
              <a:rPr lang="en-US" dirty="0"/>
              <a:t>Amyloid deposition in transthyretin amyloid cardiomyopathy (ATTR-CM) is widespread, with 100% of patients demonstrating biventricular uptake of bone tracers on single-photon emission tomography (SPECT) imaging, which cannot be reliably determined on planar imaging.</a:t>
            </a:r>
          </a:p>
          <a:p>
            <a:endParaRPr lang="en-US" dirty="0"/>
          </a:p>
          <a:p>
            <a:r>
              <a:rPr lang="en-US" dirty="0"/>
              <a:t>Patients with ATTR-CM and diffuse, as opposed to focal, right ventricular uptake on SPECT have more advanced cardiac disease, evidenced by laboratory and echocardiographic parameters consistent with a higher amyloid burden.</a:t>
            </a:r>
          </a:p>
          <a:p>
            <a:endParaRPr lang="en-US" dirty="0"/>
          </a:p>
          <a:p>
            <a:r>
              <a:rPr lang="en-US" dirty="0"/>
              <a:t>The extent of right ventricular uptake of bone tracers on SPECT imaging is independently associated with survival across all forms of ATTR-CM regardless of genotype (</a:t>
            </a:r>
            <a:r>
              <a:rPr lang="en-US" dirty="0" err="1"/>
              <a:t>ie</a:t>
            </a:r>
            <a:r>
              <a:rPr lang="en-US" dirty="0"/>
              <a:t>, wild-type or variant ATTR) or National Amyloidosis Centre stage.</a:t>
            </a:r>
          </a:p>
          <a:p>
            <a:endParaRPr lang="en-US" dirty="0"/>
          </a:p>
          <a:p>
            <a:r>
              <a:rPr lang="en-US" dirty="0"/>
              <a:t>What Are the Clinical Implications?</a:t>
            </a:r>
          </a:p>
          <a:p>
            <a:r>
              <a:rPr lang="en-US" dirty="0"/>
              <a:t>Diffuse right ventricular uptake on SPECT imaging has the ability to identify patients with ATTR-CM at higher risk of mortality and is a novel independent prognostic marker.</a:t>
            </a:r>
          </a:p>
          <a:p>
            <a:endParaRPr lang="en-US" dirty="0"/>
          </a:p>
          <a:p>
            <a:r>
              <a:rPr lang="en-US" dirty="0"/>
              <a:t>Cardiac scintigraphy with bone tracers with acquisition of planar and SPECT images has an established diagnostic value in ATTR-CM, but its prognostic role has been controversial. The findings of this study demonstrate a novel prognostic role of cardiac scintigraphy and provide a further reason to perform SPECT along with planar imaging to assess the presence and extent of right ventricular uptake.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F7DF-1EFD-4660-AEF9-C9FCAD44CE7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845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7349D-D13F-49B5-8C31-67A3067BF0E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20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0210-53D1-434F-9054-C008ABA5E2E6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A8EE-0907-45D1-A69B-E5CACB12DF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754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0210-53D1-434F-9054-C008ABA5E2E6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A8EE-0907-45D1-A69B-E5CACB12DF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90318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B0C3-5B0C-431A-B038-5DDDE4E2AF9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6F6A-D582-45FF-BB20-54CCFBA6BF4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317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BCF883-DAFB-E33E-DD6D-B756827FE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86F3E52-1BAB-F581-94D9-96185E98A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618B03A-01A6-75DA-D65A-199E5371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6CFEF-3334-412A-824F-2BCD1C02A48E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AC4FD5-BF29-6484-7BC2-EEB5AD8E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EBF892-2120-D796-D28D-6CDB02055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B058-A082-4ABB-AA5B-D25C0ED368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21799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7C6EDB-E3EB-7E66-E0A4-1DFBE645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E3EF83-495C-90E1-8E50-EE2BE26A9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EA2CFD-A1EF-696A-F09B-AE01B382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6CFEF-3334-412A-824F-2BCD1C02A48E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0376FD-5577-F799-1B44-5CC742ADA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2C3CCC7-7B4D-E529-2745-504A611EC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B058-A082-4ABB-AA5B-D25C0ED368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60877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ECBCA-D564-610F-F9C2-6AB0E8344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38D881-C6DD-8651-268A-EE8A02AA8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0A7DDF-EEC4-454C-C582-B2A677C9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6CFEF-3334-412A-824F-2BCD1C02A48E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D9D6166-E865-D6F5-7191-922F40688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07AE6D-C4BC-FE34-1DC1-0F144A2A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B058-A082-4ABB-AA5B-D25C0ED368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74694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B45BBC-7207-B31A-383A-E88EE86A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23FC86-675F-96CA-7BFC-47D69831B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FF2C298-90F7-C132-F964-D2317CD37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1D77DA3-F8A0-8D25-148B-C37292B38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6CFEF-3334-412A-824F-2BCD1C02A48E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C09BA5-00B7-8299-1F3A-991681D86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55F9A11-0544-AF7E-8485-3C7ACBEC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B058-A082-4ABB-AA5B-D25C0ED368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34843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708D26-8608-412A-7943-F570DF61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589ED4B-F372-A0B6-B4FE-7753A9431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E13F330-195B-4592-5982-3D6DF2CE9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9EA83CC-30AA-FEC7-53BE-FFDA22305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CB60C95-3C2B-4201-7A00-2D758A01A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2704787-28B4-F033-13A8-B00BD2D4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6CFEF-3334-412A-824F-2BCD1C02A48E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CE1D2FF-3654-2BD8-0144-8F0BDE9E7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4B847A1-E029-5FCA-1665-71DF5720A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B058-A082-4ABB-AA5B-D25C0ED368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22442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D829A3-34A7-7C63-C5E7-C42BC6747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A6FD05F-5085-D011-6F34-84068C84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6CFEF-3334-412A-824F-2BCD1C02A48E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12974A4-CA4E-CB58-CC40-C521B1E39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0ED1F3D-2B4C-322F-BC5D-E3A7CA1D2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B058-A082-4ABB-AA5B-D25C0ED368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64664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A460F79-BEA9-15A1-A071-2C3E4FE4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6CFEF-3334-412A-824F-2BCD1C02A48E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9A88941-B7E9-1866-C595-9C123AF0A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7B4B8CD-BD8E-999F-0948-78424397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B058-A082-4ABB-AA5B-D25C0ED368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27402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7F91DF-6B9D-7716-AAEE-A63D1908A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4C82D1-5D52-1451-CE8C-10F37821D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D441C8A-8BA3-DDC0-B9DA-1B423C9D6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0DA68B3-6435-2690-DD85-A4BFBDA1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6CFEF-3334-412A-824F-2BCD1C02A48E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B0B18EC-DF02-E17B-28E2-1174F0CCC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C93D978-ABA6-BE19-87E4-305CDCFEB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B058-A082-4ABB-AA5B-D25C0ED368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38920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5BFCCF-34EC-8A40-D151-D00C5E89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EF0C9E8-1A94-EB9B-4292-8C25998D90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702DF88-E237-F1CF-9AC7-873F5F1CD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A2C352F-208C-8CBE-3702-ADFBBF6D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6CFEF-3334-412A-824F-2BCD1C02A48E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00C5798-94E9-235D-D51E-19EAD029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D6FBB67-1E82-1EBD-DE57-9B12553CF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B058-A082-4ABB-AA5B-D25C0ED368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2767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0210-53D1-434F-9054-C008ABA5E2E6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A8EE-0907-45D1-A69B-E5CACB12DF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86409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A4CA66-6BC0-91EA-DBC7-8F5B30A5C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8BF3761-9AC4-6E7F-08F4-6DA14ACEF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8FFB6B-9F77-C378-D51E-ADFD4FFB7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6CFEF-3334-412A-824F-2BCD1C02A48E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5365FDF-980B-5620-A5FB-AC65F7EC4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8D871C2-6A58-00B8-9D5D-625773DE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B058-A082-4ABB-AA5B-D25C0ED368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21179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CB757A0-967B-5454-DFD2-1BB4E39419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5BD9A19-7885-8727-C004-8156E2925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C951C36-6EFD-7D1F-A870-4542A1AD1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6CFEF-3334-412A-824F-2BCD1C02A48E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036F14-39EF-9777-F2D6-EAE53292B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E187903-FE47-DB72-2AE2-638B8D1B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B058-A082-4ABB-AA5B-D25C0ED368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67507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0731"/>
            <a:ext cx="10972800" cy="44418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25" y="425487"/>
            <a:ext cx="8145137" cy="6127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5994400"/>
            <a:ext cx="1023620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90652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7F269F-3BD1-2573-152D-0DD71C023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81" y="1121879"/>
            <a:ext cx="914304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45D51BE-DC85-A69F-4253-DDB21ACF6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481" y="3601819"/>
            <a:ext cx="914304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72" indent="0" algn="ctr">
              <a:buNone/>
              <a:defRPr sz="1814"/>
            </a:lvl2pPr>
            <a:lvl3pPr marL="829544" indent="0" algn="ctr">
              <a:buNone/>
              <a:defRPr sz="1633"/>
            </a:lvl3pPr>
            <a:lvl4pPr marL="1244316" indent="0" algn="ctr">
              <a:buNone/>
              <a:defRPr sz="1452"/>
            </a:lvl4pPr>
            <a:lvl5pPr marL="1659087" indent="0" algn="ctr">
              <a:buNone/>
              <a:defRPr sz="1452"/>
            </a:lvl5pPr>
            <a:lvl6pPr marL="2073859" indent="0" algn="ctr">
              <a:buNone/>
              <a:defRPr sz="1452"/>
            </a:lvl6pPr>
            <a:lvl7pPr marL="2488631" indent="0" algn="ctr">
              <a:buNone/>
              <a:defRPr sz="1452"/>
            </a:lvl7pPr>
            <a:lvl8pPr marL="2903403" indent="0" algn="ctr">
              <a:buNone/>
              <a:defRPr sz="1452"/>
            </a:lvl8pPr>
            <a:lvl9pPr marL="3318175" indent="0" algn="ctr">
              <a:buNone/>
              <a:defRPr sz="1452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2384652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559BF6-9D98-F2C2-6770-A7B5C6EE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4E7259-05CB-C04C-C0FB-5BC1AAD90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522710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1F2979-3908-6D8A-A804-0227BBC1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1709460"/>
            <a:ext cx="10515839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7826D71-CE2A-B691-E3F5-2C746D237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361" y="4589763"/>
            <a:ext cx="10515839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72" indent="0">
              <a:buNone/>
              <a:defRPr sz="1814"/>
            </a:lvl2pPr>
            <a:lvl3pPr marL="829544" indent="0">
              <a:buNone/>
              <a:defRPr sz="1633"/>
            </a:lvl3pPr>
            <a:lvl4pPr marL="1244316" indent="0">
              <a:buNone/>
              <a:defRPr sz="1452"/>
            </a:lvl4pPr>
            <a:lvl5pPr marL="1659087" indent="0">
              <a:buNone/>
              <a:defRPr sz="1452"/>
            </a:lvl5pPr>
            <a:lvl6pPr marL="2073859" indent="0">
              <a:buNone/>
              <a:defRPr sz="1452"/>
            </a:lvl6pPr>
            <a:lvl7pPr marL="2488631" indent="0">
              <a:buNone/>
              <a:defRPr sz="1452"/>
            </a:lvl7pPr>
            <a:lvl8pPr marL="2903403" indent="0">
              <a:buNone/>
              <a:defRPr sz="1452"/>
            </a:lvl8pPr>
            <a:lvl9pPr marL="3318175" indent="0">
              <a:buNone/>
              <a:defRPr sz="145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687775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8D4E21-B791-6138-4AB3-05DC7CFD4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83D204-9429-ADD4-6F5A-3B66E19019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721" y="1906761"/>
            <a:ext cx="5111040" cy="43190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5AD3976-5088-E52B-6CA6-50D2088FA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0080" y="1906761"/>
            <a:ext cx="5112961" cy="43190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026568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882844-4DFB-B909-2142-D4524DA47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365798"/>
            <a:ext cx="10515839" cy="1324939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2D90EF-C02A-7B64-CA63-0DAF148B1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041" y="1680657"/>
            <a:ext cx="515903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2D0B28C-7BD4-90F5-70BA-600E1AA21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041" y="2504424"/>
            <a:ext cx="5159039" cy="368534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63F92A3-C2F9-E934-098B-5A108DAEB2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801" y="1680657"/>
            <a:ext cx="518207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AF8D501-1254-4EFA-217C-8F177BE9D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801" y="2504424"/>
            <a:ext cx="5182079" cy="368534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721186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E7A381-BF17-EED1-9FA4-2B407D88E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977186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868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1E5-9CC9-44D7-A46A-88894AEF19E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BEDD-C981-488C-BDDF-9C51AF3E525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0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245305-F6E8-8681-2923-FFC928DF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E429F0-9D3F-0743-3D64-080FBACF9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204813A-8F8F-703F-4EF0-99582B5EC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420719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313698-F262-47BE-9860-AEA131F7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8A94FDF-66E8-64CE-D9ED-15B4CFF9D7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0E5D1BD-3423-354F-700F-BA57F3995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257463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B39B48-5759-F8FC-370A-30E1C64EB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2E13F06-E3B0-C2C5-AC0E-3FF5EE83A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727402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2DC1175-C2DF-4A13-8F4B-9D288433B8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1440" y="568860"/>
            <a:ext cx="2601601" cy="5656914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7B8E8A1-1C4B-9053-6B0F-2ED534415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721" y="568860"/>
            <a:ext cx="7622400" cy="565691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894734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1E5-9CC9-44D7-A46A-88894AEF19E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BEDD-C981-488C-BDDF-9C51AF3E525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512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1E5-9CC9-44D7-A46A-88894AEF19E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BEDD-C981-488C-BDDF-9C51AF3E525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25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1E5-9CC9-44D7-A46A-88894AEF19E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BEDD-C981-488C-BDDF-9C51AF3E525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63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1E5-9CC9-44D7-A46A-88894AEF19E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BEDD-C981-488C-BDDF-9C51AF3E525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3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1E5-9CC9-44D7-A46A-88894AEF19E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BEDD-C981-488C-BDDF-9C51AF3E525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03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1E5-9CC9-44D7-A46A-88894AEF19E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BEDD-C981-488C-BDDF-9C51AF3E525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06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1E5-9CC9-44D7-A46A-88894AEF19E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BEDD-C981-488C-BDDF-9C51AF3E525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3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0210-53D1-434F-9054-C008ABA5E2E6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A8EE-0907-45D1-A69B-E5CACB12DF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132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1E5-9CC9-44D7-A46A-88894AEF19E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BEDD-C981-488C-BDDF-9C51AF3E525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79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1E5-9CC9-44D7-A46A-88894AEF19E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BEDD-C981-488C-BDDF-9C51AF3E525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60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1E5-9CC9-44D7-A46A-88894AEF19E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BEDD-C981-488C-BDDF-9C51AF3E525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17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70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84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2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3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5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6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7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96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09" indent="0">
              <a:buNone/>
              <a:defRPr sz="2000" b="1"/>
            </a:lvl2pPr>
            <a:lvl3pPr marL="912222" indent="0">
              <a:buNone/>
              <a:defRPr sz="1800" b="1"/>
            </a:lvl3pPr>
            <a:lvl4pPr marL="1368334" indent="0">
              <a:buNone/>
              <a:defRPr sz="1600" b="1"/>
            </a:lvl4pPr>
            <a:lvl5pPr marL="1824444" indent="0">
              <a:buNone/>
              <a:defRPr sz="1600" b="1"/>
            </a:lvl5pPr>
            <a:lvl6pPr marL="2280557" indent="0">
              <a:buNone/>
              <a:defRPr sz="1600" b="1"/>
            </a:lvl6pPr>
            <a:lvl7pPr marL="2736666" indent="0">
              <a:buNone/>
              <a:defRPr sz="1600" b="1"/>
            </a:lvl7pPr>
            <a:lvl8pPr marL="3192771" indent="0">
              <a:buNone/>
              <a:defRPr sz="1600" b="1"/>
            </a:lvl8pPr>
            <a:lvl9pPr marL="3648888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09" indent="0">
              <a:buNone/>
              <a:defRPr sz="2000" b="1"/>
            </a:lvl2pPr>
            <a:lvl3pPr marL="912222" indent="0">
              <a:buNone/>
              <a:defRPr sz="1800" b="1"/>
            </a:lvl3pPr>
            <a:lvl4pPr marL="1368334" indent="0">
              <a:buNone/>
              <a:defRPr sz="1600" b="1"/>
            </a:lvl4pPr>
            <a:lvl5pPr marL="1824444" indent="0">
              <a:buNone/>
              <a:defRPr sz="1600" b="1"/>
            </a:lvl5pPr>
            <a:lvl6pPr marL="2280557" indent="0">
              <a:buNone/>
              <a:defRPr sz="1600" b="1"/>
            </a:lvl6pPr>
            <a:lvl7pPr marL="2736666" indent="0">
              <a:buNone/>
              <a:defRPr sz="1600" b="1"/>
            </a:lvl7pPr>
            <a:lvl8pPr marL="3192771" indent="0">
              <a:buNone/>
              <a:defRPr sz="1600" b="1"/>
            </a:lvl8pPr>
            <a:lvl9pPr marL="3648888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46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79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50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0210-53D1-434F-9054-C008ABA5E2E6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A8EE-0907-45D1-A69B-E5CACB12DF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0449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9" y="27307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09" indent="0">
              <a:buNone/>
              <a:defRPr sz="1200"/>
            </a:lvl2pPr>
            <a:lvl3pPr marL="912222" indent="0">
              <a:buNone/>
              <a:defRPr sz="1000"/>
            </a:lvl3pPr>
            <a:lvl4pPr marL="1368334" indent="0">
              <a:buNone/>
              <a:defRPr sz="900"/>
            </a:lvl4pPr>
            <a:lvl5pPr marL="1824444" indent="0">
              <a:buNone/>
              <a:defRPr sz="900"/>
            </a:lvl5pPr>
            <a:lvl6pPr marL="2280557" indent="0">
              <a:buNone/>
              <a:defRPr sz="900"/>
            </a:lvl6pPr>
            <a:lvl7pPr marL="2736666" indent="0">
              <a:buNone/>
              <a:defRPr sz="900"/>
            </a:lvl7pPr>
            <a:lvl8pPr marL="3192771" indent="0">
              <a:buNone/>
              <a:defRPr sz="900"/>
            </a:lvl8pPr>
            <a:lvl9pPr marL="3648888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97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09" indent="0">
              <a:buNone/>
              <a:defRPr sz="2800"/>
            </a:lvl2pPr>
            <a:lvl3pPr marL="912222" indent="0">
              <a:buNone/>
              <a:defRPr sz="2400"/>
            </a:lvl3pPr>
            <a:lvl4pPr marL="1368334" indent="0">
              <a:buNone/>
              <a:defRPr sz="2000"/>
            </a:lvl4pPr>
            <a:lvl5pPr marL="1824444" indent="0">
              <a:buNone/>
              <a:defRPr sz="2000"/>
            </a:lvl5pPr>
            <a:lvl6pPr marL="2280557" indent="0">
              <a:buNone/>
              <a:defRPr sz="2000"/>
            </a:lvl6pPr>
            <a:lvl7pPr marL="2736666" indent="0">
              <a:buNone/>
              <a:defRPr sz="2000"/>
            </a:lvl7pPr>
            <a:lvl8pPr marL="3192771" indent="0">
              <a:buNone/>
              <a:defRPr sz="2000"/>
            </a:lvl8pPr>
            <a:lvl9pPr marL="3648888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09" indent="0">
              <a:buNone/>
              <a:defRPr sz="1200"/>
            </a:lvl2pPr>
            <a:lvl3pPr marL="912222" indent="0">
              <a:buNone/>
              <a:defRPr sz="1000"/>
            </a:lvl3pPr>
            <a:lvl4pPr marL="1368334" indent="0">
              <a:buNone/>
              <a:defRPr sz="900"/>
            </a:lvl4pPr>
            <a:lvl5pPr marL="1824444" indent="0">
              <a:buNone/>
              <a:defRPr sz="900"/>
            </a:lvl5pPr>
            <a:lvl6pPr marL="2280557" indent="0">
              <a:buNone/>
              <a:defRPr sz="900"/>
            </a:lvl6pPr>
            <a:lvl7pPr marL="2736666" indent="0">
              <a:buNone/>
              <a:defRPr sz="900"/>
            </a:lvl7pPr>
            <a:lvl8pPr marL="3192771" indent="0">
              <a:buNone/>
              <a:defRPr sz="900"/>
            </a:lvl8pPr>
            <a:lvl9pPr marL="3648888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80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62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1" y="274662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62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06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10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2230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2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3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5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6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891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63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09" indent="0">
              <a:buNone/>
              <a:defRPr sz="2000" b="1"/>
            </a:lvl2pPr>
            <a:lvl3pPr marL="912222" indent="0">
              <a:buNone/>
              <a:defRPr sz="1800" b="1"/>
            </a:lvl3pPr>
            <a:lvl4pPr marL="1368334" indent="0">
              <a:buNone/>
              <a:defRPr sz="1600" b="1"/>
            </a:lvl4pPr>
            <a:lvl5pPr marL="1824444" indent="0">
              <a:buNone/>
              <a:defRPr sz="1600" b="1"/>
            </a:lvl5pPr>
            <a:lvl6pPr marL="2280557" indent="0">
              <a:buNone/>
              <a:defRPr sz="1600" b="1"/>
            </a:lvl6pPr>
            <a:lvl7pPr marL="2736666" indent="0">
              <a:buNone/>
              <a:defRPr sz="1600" b="1"/>
            </a:lvl7pPr>
            <a:lvl8pPr marL="3192771" indent="0">
              <a:buNone/>
              <a:defRPr sz="1600" b="1"/>
            </a:lvl8pPr>
            <a:lvl9pPr marL="3648888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09" indent="0">
              <a:buNone/>
              <a:defRPr sz="2000" b="1"/>
            </a:lvl2pPr>
            <a:lvl3pPr marL="912222" indent="0">
              <a:buNone/>
              <a:defRPr sz="1800" b="1"/>
            </a:lvl3pPr>
            <a:lvl4pPr marL="1368334" indent="0">
              <a:buNone/>
              <a:defRPr sz="1600" b="1"/>
            </a:lvl4pPr>
            <a:lvl5pPr marL="1824444" indent="0">
              <a:buNone/>
              <a:defRPr sz="1600" b="1"/>
            </a:lvl5pPr>
            <a:lvl6pPr marL="2280557" indent="0">
              <a:buNone/>
              <a:defRPr sz="1600" b="1"/>
            </a:lvl6pPr>
            <a:lvl7pPr marL="2736666" indent="0">
              <a:buNone/>
              <a:defRPr sz="1600" b="1"/>
            </a:lvl7pPr>
            <a:lvl8pPr marL="3192771" indent="0">
              <a:buNone/>
              <a:defRPr sz="1600" b="1"/>
            </a:lvl8pPr>
            <a:lvl9pPr marL="3648888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44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9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0210-53D1-434F-9054-C008ABA5E2E6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A8EE-0907-45D1-A69B-E5CACB12DF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526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68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9" y="27307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09" indent="0">
              <a:buNone/>
              <a:defRPr sz="1200"/>
            </a:lvl2pPr>
            <a:lvl3pPr marL="912222" indent="0">
              <a:buNone/>
              <a:defRPr sz="1000"/>
            </a:lvl3pPr>
            <a:lvl4pPr marL="1368334" indent="0">
              <a:buNone/>
              <a:defRPr sz="900"/>
            </a:lvl4pPr>
            <a:lvl5pPr marL="1824444" indent="0">
              <a:buNone/>
              <a:defRPr sz="900"/>
            </a:lvl5pPr>
            <a:lvl6pPr marL="2280557" indent="0">
              <a:buNone/>
              <a:defRPr sz="900"/>
            </a:lvl6pPr>
            <a:lvl7pPr marL="2736666" indent="0">
              <a:buNone/>
              <a:defRPr sz="900"/>
            </a:lvl7pPr>
            <a:lvl8pPr marL="3192771" indent="0">
              <a:buNone/>
              <a:defRPr sz="900"/>
            </a:lvl8pPr>
            <a:lvl9pPr marL="3648888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722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09" indent="0">
              <a:buNone/>
              <a:defRPr sz="2800"/>
            </a:lvl2pPr>
            <a:lvl3pPr marL="912222" indent="0">
              <a:buNone/>
              <a:defRPr sz="2400"/>
            </a:lvl3pPr>
            <a:lvl4pPr marL="1368334" indent="0">
              <a:buNone/>
              <a:defRPr sz="2000"/>
            </a:lvl4pPr>
            <a:lvl5pPr marL="1824444" indent="0">
              <a:buNone/>
              <a:defRPr sz="2000"/>
            </a:lvl5pPr>
            <a:lvl6pPr marL="2280557" indent="0">
              <a:buNone/>
              <a:defRPr sz="2000"/>
            </a:lvl6pPr>
            <a:lvl7pPr marL="2736666" indent="0">
              <a:buNone/>
              <a:defRPr sz="2000"/>
            </a:lvl7pPr>
            <a:lvl8pPr marL="3192771" indent="0">
              <a:buNone/>
              <a:defRPr sz="2000"/>
            </a:lvl8pPr>
            <a:lvl9pPr marL="3648888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09" indent="0">
              <a:buNone/>
              <a:defRPr sz="1200"/>
            </a:lvl2pPr>
            <a:lvl3pPr marL="912222" indent="0">
              <a:buNone/>
              <a:defRPr sz="1000"/>
            </a:lvl3pPr>
            <a:lvl4pPr marL="1368334" indent="0">
              <a:buNone/>
              <a:defRPr sz="900"/>
            </a:lvl4pPr>
            <a:lvl5pPr marL="1824444" indent="0">
              <a:buNone/>
              <a:defRPr sz="900"/>
            </a:lvl5pPr>
            <a:lvl6pPr marL="2280557" indent="0">
              <a:buNone/>
              <a:defRPr sz="900"/>
            </a:lvl6pPr>
            <a:lvl7pPr marL="2736666" indent="0">
              <a:buNone/>
              <a:defRPr sz="900"/>
            </a:lvl7pPr>
            <a:lvl8pPr marL="3192771" indent="0">
              <a:buNone/>
              <a:defRPr sz="900"/>
            </a:lvl8pPr>
            <a:lvl9pPr marL="3648888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01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7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1" y="274662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62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43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764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703A-F1CF-49DE-819B-4726E8A3459D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DD0A1-B9A3-4727-97E9-38FFBD4813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6089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703A-F1CF-49DE-819B-4726E8A3459D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DD0A1-B9A3-4727-97E9-38FFBD4813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6895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72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703A-F1CF-49DE-819B-4726E8A3459D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DD0A1-B9A3-4727-97E9-38FFBD4813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1803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703A-F1CF-49DE-819B-4726E8A3459D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DD0A1-B9A3-4727-97E9-38FFBD4813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16173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59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5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703A-F1CF-49DE-819B-4726E8A3459D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DD0A1-B9A3-4727-97E9-38FFBD4813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38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0210-53D1-434F-9054-C008ABA5E2E6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A8EE-0907-45D1-A69B-E5CACB12DF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83621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703A-F1CF-49DE-819B-4726E8A3459D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DD0A1-B9A3-4727-97E9-38FFBD4813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5990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703A-F1CF-49DE-819B-4726E8A3459D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DD0A1-B9A3-4727-97E9-38FFBD4813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6347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38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703A-F1CF-49DE-819B-4726E8A3459D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DD0A1-B9A3-4727-97E9-38FFBD4813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71548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703A-F1CF-49DE-819B-4726E8A3459D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DD0A1-B9A3-4727-97E9-38FFBD4813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18729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703A-F1CF-49DE-819B-4726E8A3459D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DD0A1-B9A3-4727-97E9-38FFBD4813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1123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977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977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703A-F1CF-49DE-819B-4726E8A3459D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DD0A1-B9A3-4727-97E9-38FFBD4813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35012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868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313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755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3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0210-53D1-434F-9054-C008ABA5E2E6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A8EE-0907-45D1-A69B-E5CACB12DF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63024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653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377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12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88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366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307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02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3920" y="2129984"/>
            <a:ext cx="10364160" cy="1470394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9761" y="3885528"/>
            <a:ext cx="85344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468" indent="0" algn="ctr">
              <a:buNone/>
              <a:defRPr/>
            </a:lvl2pPr>
            <a:lvl3pPr marL="828936" indent="0" algn="ctr">
              <a:buNone/>
              <a:defRPr/>
            </a:lvl3pPr>
            <a:lvl4pPr marL="1243404" indent="0" algn="ctr">
              <a:buNone/>
              <a:defRPr/>
            </a:lvl4pPr>
            <a:lvl5pPr marL="1657872" indent="0" algn="ctr">
              <a:buNone/>
              <a:defRPr/>
            </a:lvl5pPr>
            <a:lvl6pPr marL="2072341" indent="0" algn="ctr">
              <a:buNone/>
              <a:defRPr/>
            </a:lvl6pPr>
            <a:lvl7pPr marL="2486809" indent="0" algn="ctr">
              <a:buNone/>
              <a:defRPr/>
            </a:lvl7pPr>
            <a:lvl8pPr marL="2901277" indent="0" algn="ctr">
              <a:buNone/>
              <a:defRPr/>
            </a:lvl8pPr>
            <a:lvl9pPr marL="3315745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8661373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7277450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840" y="4406870"/>
            <a:ext cx="1036224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468" indent="0">
              <a:buNone/>
              <a:defRPr sz="1600"/>
            </a:lvl2pPr>
            <a:lvl3pPr marL="828936" indent="0">
              <a:buNone/>
              <a:defRPr sz="1500"/>
            </a:lvl3pPr>
            <a:lvl4pPr marL="1243404" indent="0">
              <a:buNone/>
              <a:defRPr sz="1300"/>
            </a:lvl4pPr>
            <a:lvl5pPr marL="1657872" indent="0">
              <a:buNone/>
              <a:defRPr sz="1300"/>
            </a:lvl5pPr>
            <a:lvl6pPr marL="2072341" indent="0">
              <a:buNone/>
              <a:defRPr sz="1300"/>
            </a:lvl6pPr>
            <a:lvl7pPr marL="2486809" indent="0">
              <a:buNone/>
              <a:defRPr sz="1300"/>
            </a:lvl7pPr>
            <a:lvl8pPr marL="2901277" indent="0">
              <a:buNone/>
              <a:defRPr sz="1300"/>
            </a:lvl8pPr>
            <a:lvl9pPr marL="3315745" indent="0">
              <a:buNone/>
              <a:defRPr sz="13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3237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0210-53D1-434F-9054-C008ABA5E2E6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A8EE-0907-45D1-A69B-E5CACB12DF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9524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94720" y="1906761"/>
            <a:ext cx="511104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0083" y="1906761"/>
            <a:ext cx="511296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193718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0563" y="275077"/>
            <a:ext cx="109728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10560" y="1535202"/>
            <a:ext cx="53856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68" indent="0">
              <a:buNone/>
              <a:defRPr sz="1800" b="1"/>
            </a:lvl2pPr>
            <a:lvl3pPr marL="828936" indent="0">
              <a:buNone/>
              <a:defRPr sz="1600" b="1"/>
            </a:lvl3pPr>
            <a:lvl4pPr marL="1243404" indent="0">
              <a:buNone/>
              <a:defRPr sz="1500" b="1"/>
            </a:lvl4pPr>
            <a:lvl5pPr marL="1657872" indent="0">
              <a:buNone/>
              <a:defRPr sz="1500" b="1"/>
            </a:lvl5pPr>
            <a:lvl6pPr marL="2072341" indent="0">
              <a:buNone/>
              <a:defRPr sz="1500" b="1"/>
            </a:lvl6pPr>
            <a:lvl7pPr marL="2486809" indent="0">
              <a:buNone/>
              <a:defRPr sz="1500" b="1"/>
            </a:lvl7pPr>
            <a:lvl8pPr marL="2901277" indent="0">
              <a:buNone/>
              <a:defRPr sz="1500" b="1"/>
            </a:lvl8pPr>
            <a:lvl9pPr marL="3315745" indent="0">
              <a:buNone/>
              <a:defRPr sz="15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0560" y="2174629"/>
            <a:ext cx="53856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923" y="1535202"/>
            <a:ext cx="538944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68" indent="0">
              <a:buNone/>
              <a:defRPr sz="1800" b="1"/>
            </a:lvl2pPr>
            <a:lvl3pPr marL="828936" indent="0">
              <a:buNone/>
              <a:defRPr sz="1600" b="1"/>
            </a:lvl3pPr>
            <a:lvl4pPr marL="1243404" indent="0">
              <a:buNone/>
              <a:defRPr sz="1500" b="1"/>
            </a:lvl4pPr>
            <a:lvl5pPr marL="1657872" indent="0">
              <a:buNone/>
              <a:defRPr sz="1500" b="1"/>
            </a:lvl5pPr>
            <a:lvl6pPr marL="2072341" indent="0">
              <a:buNone/>
              <a:defRPr sz="1500" b="1"/>
            </a:lvl6pPr>
            <a:lvl7pPr marL="2486809" indent="0">
              <a:buNone/>
              <a:defRPr sz="1500" b="1"/>
            </a:lvl7pPr>
            <a:lvl8pPr marL="2901277" indent="0">
              <a:buNone/>
              <a:defRPr sz="1500" b="1"/>
            </a:lvl8pPr>
            <a:lvl9pPr marL="3315745" indent="0">
              <a:buNone/>
              <a:defRPr sz="15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923" y="2174629"/>
            <a:ext cx="538944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3649461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8929740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1977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7367" y="273633"/>
            <a:ext cx="6816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10560" y="1434398"/>
            <a:ext cx="401088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468" indent="0">
              <a:buNone/>
              <a:defRPr sz="1100"/>
            </a:lvl2pPr>
            <a:lvl3pPr marL="828936" indent="0">
              <a:buNone/>
              <a:defRPr sz="900"/>
            </a:lvl3pPr>
            <a:lvl4pPr marL="1243404" indent="0">
              <a:buNone/>
              <a:defRPr sz="800"/>
            </a:lvl4pPr>
            <a:lvl5pPr marL="1657872" indent="0">
              <a:buNone/>
              <a:defRPr sz="800"/>
            </a:lvl5pPr>
            <a:lvl6pPr marL="2072341" indent="0">
              <a:buNone/>
              <a:defRPr sz="800"/>
            </a:lvl6pPr>
            <a:lvl7pPr marL="2486809" indent="0">
              <a:buNone/>
              <a:defRPr sz="800"/>
            </a:lvl7pPr>
            <a:lvl8pPr marL="2901277" indent="0">
              <a:buNone/>
              <a:defRPr sz="800"/>
            </a:lvl8pPr>
            <a:lvl9pPr marL="3315745" indent="0">
              <a:buNone/>
              <a:defRPr sz="8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443077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90407" y="4800026"/>
            <a:ext cx="73152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90407" y="612065"/>
            <a:ext cx="73152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468" indent="0">
              <a:buNone/>
              <a:defRPr sz="2500"/>
            </a:lvl2pPr>
            <a:lvl3pPr marL="828936" indent="0">
              <a:buNone/>
              <a:defRPr sz="2200"/>
            </a:lvl3pPr>
            <a:lvl4pPr marL="1243404" indent="0">
              <a:buNone/>
              <a:defRPr sz="1800"/>
            </a:lvl4pPr>
            <a:lvl5pPr marL="1657872" indent="0">
              <a:buNone/>
              <a:defRPr sz="1800"/>
            </a:lvl5pPr>
            <a:lvl6pPr marL="2072341" indent="0">
              <a:buNone/>
              <a:defRPr sz="1800"/>
            </a:lvl6pPr>
            <a:lvl7pPr marL="2486809" indent="0">
              <a:buNone/>
              <a:defRPr sz="1800"/>
            </a:lvl7pPr>
            <a:lvl8pPr marL="2901277" indent="0">
              <a:buNone/>
              <a:defRPr sz="1800"/>
            </a:lvl8pPr>
            <a:lvl9pPr marL="3315745" indent="0">
              <a:buNone/>
              <a:defRPr sz="18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90407" y="5367444"/>
            <a:ext cx="73152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468" indent="0">
              <a:buNone/>
              <a:defRPr sz="1100"/>
            </a:lvl2pPr>
            <a:lvl3pPr marL="828936" indent="0">
              <a:buNone/>
              <a:defRPr sz="900"/>
            </a:lvl3pPr>
            <a:lvl4pPr marL="1243404" indent="0">
              <a:buNone/>
              <a:defRPr sz="800"/>
            </a:lvl4pPr>
            <a:lvl5pPr marL="1657872" indent="0">
              <a:buNone/>
              <a:defRPr sz="800"/>
            </a:lvl5pPr>
            <a:lvl6pPr marL="2072341" indent="0">
              <a:buNone/>
              <a:defRPr sz="800"/>
            </a:lvl6pPr>
            <a:lvl7pPr marL="2486809" indent="0">
              <a:buNone/>
              <a:defRPr sz="800"/>
            </a:lvl7pPr>
            <a:lvl8pPr marL="2901277" indent="0">
              <a:buNone/>
              <a:defRPr sz="800"/>
            </a:lvl8pPr>
            <a:lvl9pPr marL="3315745" indent="0">
              <a:buNone/>
              <a:defRPr sz="8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724736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366648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01443" y="568860"/>
            <a:ext cx="2601600" cy="5656914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94720" y="568860"/>
            <a:ext cx="7622400" cy="565691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023069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115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3346940"/>
            <a:ext cx="1097232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86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0210-53D1-434F-9054-C008ABA5E2E6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A8EE-0907-45D1-A69B-E5CACB12DF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61446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2069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5968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0638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subTitle"/>
          </p:nvPr>
        </p:nvSpPr>
        <p:spPr>
          <a:xfrm>
            <a:off x="609600" y="2681300"/>
            <a:ext cx="1097232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8221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7890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075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6936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737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7947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600" y="507446"/>
            <a:ext cx="1097232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body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7"/>
          <p:cNvSpPr>
            <a:spLocks noGrp="1"/>
          </p:cNvSpPr>
          <p:nvPr>
            <p:ph type="body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597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0210-53D1-434F-9054-C008ABA5E2E6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A8EE-0907-45D1-A69B-E5CACB12DF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64047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B0C3-5B0C-431A-B038-5DDDE4E2AF9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6F6A-D582-45FF-BB20-54CCFBA6BF4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317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B0C3-5B0C-431A-B038-5DDDE4E2AF9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6F6A-D582-45FF-BB20-54CCFBA6BF4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857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B0C3-5B0C-431A-B038-5DDDE4E2AF9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6F6A-D582-45FF-BB20-54CCFBA6BF4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95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B0C3-5B0C-431A-B038-5DDDE4E2AF9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6F6A-D582-45FF-BB20-54CCFBA6BF4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066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B0C3-5B0C-431A-B038-5DDDE4E2AF9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6F6A-D582-45FF-BB20-54CCFBA6BF4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432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B0C3-5B0C-431A-B038-5DDDE4E2AF9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6F6A-D582-45FF-BB20-54CCFBA6BF4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659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B0C3-5B0C-431A-B038-5DDDE4E2AF9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6F6A-D582-45FF-BB20-54CCFBA6BF4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248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B0C3-5B0C-431A-B038-5DDDE4E2AF9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6F6A-D582-45FF-BB20-54CCFBA6BF4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744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B0C3-5B0C-431A-B038-5DDDE4E2AF9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6F6A-D582-45FF-BB20-54CCFBA6BF4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541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B0C3-5B0C-431A-B038-5DDDE4E2AF9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6F6A-D582-45FF-BB20-54CCFBA6BF4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3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90210-53D1-434F-9054-C008ABA5E2E6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AA8EE-0907-45D1-A69B-E5CACB12DF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29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F928C3F-1500-BFEB-B367-3D2D824B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DF11313-6A0F-845A-AB67-2DB30921D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0AD407-1ED3-8616-7F96-2D235A389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6CFEF-3334-412A-824F-2BCD1C02A48E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CF8FE4-3A7F-6D2D-D42F-24A662B6D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EFE2A3-08DD-6898-579D-E342EAA1B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4B058-A082-4ABB-AA5B-D25C0ED368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007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Date Placeholder 3"/>
          <p:cNvSpPr txBox="1"/>
          <p:nvPr/>
        </p:nvSpPr>
        <p:spPr bwMode="auto">
          <a:xfrm>
            <a:off x="2540000" y="640083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>
          <a:xfrm>
            <a:off x="609600" y="425487"/>
            <a:ext cx="8159749" cy="6127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1119"/>
            <a:ext cx="10972800" cy="44418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5994400"/>
            <a:ext cx="1023620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algn="l" eaLnBrk="1" hangingPunct="1">
              <a:spcAft>
                <a:spcPts val="600"/>
              </a:spcAft>
              <a:defRPr sz="800">
                <a:solidFill>
                  <a:srgbClr val="2A2A2A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 altLang="en-US"/>
          </a:p>
        </p:txBody>
      </p:sp>
      <p:cxnSp>
        <p:nvCxnSpPr>
          <p:cNvPr id="1030" name="Straight Connector 8"/>
          <p:cNvCxnSpPr/>
          <p:nvPr/>
        </p:nvCxnSpPr>
        <p:spPr>
          <a:xfrm>
            <a:off x="0" y="5994400"/>
            <a:ext cx="12192000" cy="0"/>
          </a:xfrm>
          <a:prstGeom prst="line">
            <a:avLst/>
          </a:prstGeom>
          <a:noFill/>
          <a:ln w="6350">
            <a:solidFill>
              <a:srgbClr val="CFD5E4"/>
            </a:solidFill>
            <a:miter lim="800000"/>
          </a:ln>
        </p:spPr>
      </p:cxnSp>
    </p:spTree>
    <p:extLst>
      <p:ext uri="{BB962C8B-B14F-4D97-AF65-F5344CB8AC3E}">
        <p14:creationId xmlns:p14="http://schemas.microsoft.com/office/powerpoint/2010/main" val="31252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ransition/>
  <p:txStyles>
    <p:titleStyle>
      <a:lvl1pPr marL="0" indent="0" algn="l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600" b="1" i="0" u="none" kern="1200" baseline="0">
          <a:solidFill>
            <a:schemeClr val="tx1"/>
          </a:solidFill>
          <a:effectLst/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itchFamily="34" charset="-128"/>
        </a:defRPr>
      </a:lvl9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•"/>
        <a:defRPr kumimoji="0" sz="16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–"/>
        <a:defRPr kumimoji="0" sz="14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•"/>
        <a:defRPr kumimoji="0" sz="12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–"/>
        <a:defRPr kumimoji="0" sz="12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»"/>
        <a:defRPr kumimoji="0" sz="11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D87B71B6-FF17-B86C-113C-4D5CB049A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94720" y="568861"/>
            <a:ext cx="10408321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D5ABF547-7543-EB04-C802-CDA3CFE530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4720" y="1906761"/>
            <a:ext cx="10408321" cy="43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Click to edit the outline text format</a:t>
            </a:r>
          </a:p>
          <a:p>
            <a:pPr lvl="1"/>
            <a:r>
              <a:rPr lang="en-GB" altLang="pl-PL"/>
              <a:t>Second Outline Level</a:t>
            </a:r>
          </a:p>
          <a:p>
            <a:pPr lvl="2"/>
            <a:r>
              <a:rPr lang="en-GB" altLang="pl-PL"/>
              <a:t>Third Outline Level</a:t>
            </a:r>
          </a:p>
          <a:p>
            <a:pPr lvl="3"/>
            <a:r>
              <a:rPr lang="en-GB" altLang="pl-PL"/>
              <a:t>Fourth Outline Level</a:t>
            </a:r>
          </a:p>
          <a:p>
            <a:pPr lvl="4"/>
            <a:r>
              <a:rPr lang="en-GB" altLang="pl-PL"/>
              <a:t>Fifth Outline Level</a:t>
            </a:r>
          </a:p>
          <a:p>
            <a:pPr lvl="4"/>
            <a:r>
              <a:rPr lang="en-GB" altLang="pl-PL"/>
              <a:t>Sixth Outline Level</a:t>
            </a:r>
          </a:p>
          <a:p>
            <a:pPr lvl="4"/>
            <a:r>
              <a:rPr lang="en-GB" altLang="pl-PL"/>
              <a:t>Seventh Outline Level</a:t>
            </a:r>
          </a:p>
          <a:p>
            <a:pPr lvl="4"/>
            <a:r>
              <a:rPr lang="en-GB" altLang="pl-PL"/>
              <a:t>Eighth Outline Level</a:t>
            </a:r>
          </a:p>
          <a:p>
            <a:pPr lvl="4"/>
            <a:r>
              <a:rPr lang="en-GB" altLang="pl-PL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6714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 kern="1200">
          <a:solidFill>
            <a:srgbClr val="000000"/>
          </a:solidFill>
          <a:latin typeface="+mj-lt"/>
          <a:ea typeface="+mj-ea"/>
          <a:cs typeface="+mj-cs"/>
        </a:defRPr>
      </a:lvl1pPr>
      <a:lvl2pPr marL="391729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2pPr>
      <a:lvl3pPr marL="587593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3pPr>
      <a:lvl4pPr marL="783458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4pPr>
      <a:lvl5pPr marL="979322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5pPr>
      <a:lvl6pPr marL="1394094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6pPr>
      <a:lvl7pPr marL="1808866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7pPr>
      <a:lvl8pPr marL="2223638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8pPr>
      <a:lvl9pPr marL="2638410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9pPr>
    </p:titleStyle>
    <p:bodyStyle>
      <a:lvl1pPr marL="391729" indent="-293797" algn="l" defTabSz="414772" rtl="0" fontAlgn="base" hangingPunct="0">
        <a:lnSpc>
          <a:spcPct val="93000"/>
        </a:lnSpc>
        <a:spcBef>
          <a:spcPct val="0"/>
        </a:spcBef>
        <a:spcAft>
          <a:spcPts val="806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1814" kern="1200">
          <a:solidFill>
            <a:srgbClr val="000000"/>
          </a:solidFill>
          <a:latin typeface="+mn-lt"/>
          <a:ea typeface="+mn-ea"/>
          <a:cs typeface="+mn-cs"/>
        </a:defRPr>
      </a:lvl1pPr>
      <a:lvl2pPr marL="783458" indent="-260673" algn="l" defTabSz="414772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2359" kern="1200">
          <a:solidFill>
            <a:srgbClr val="000000"/>
          </a:solidFill>
          <a:latin typeface="+mn-lt"/>
          <a:ea typeface="+mn-ea"/>
          <a:cs typeface="+mn-cs"/>
        </a:defRPr>
      </a:lvl2pPr>
      <a:lvl3pPr marL="1175187" indent="-195864" algn="l" defTabSz="414772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566916" indent="-195864" algn="l" defTabSz="414772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958645" indent="-195864" algn="l" defTabSz="41477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4B1E5-9CC9-44D7-A46A-88894AEF19E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1BEDD-C981-488C-BDDF-9C51AF3E525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3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13" tIns="45609" rIns="91213" bIns="45609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213" tIns="45609" rIns="91213" bIns="45609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74"/>
            <a:ext cx="2844800" cy="365125"/>
          </a:xfrm>
          <a:prstGeom prst="rect">
            <a:avLst/>
          </a:prstGeom>
        </p:spPr>
        <p:txBody>
          <a:bodyPr vert="horz" lIns="91213" tIns="45609" rIns="91213" bIns="456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22"/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912222"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74"/>
            <a:ext cx="3860800" cy="365125"/>
          </a:xfrm>
          <a:prstGeom prst="rect">
            <a:avLst/>
          </a:prstGeom>
        </p:spPr>
        <p:txBody>
          <a:bodyPr vert="horz" lIns="91213" tIns="45609" rIns="91213" bIns="456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22"/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74"/>
            <a:ext cx="2844800" cy="365125"/>
          </a:xfrm>
          <a:prstGeom prst="rect">
            <a:avLst/>
          </a:prstGeom>
        </p:spPr>
        <p:txBody>
          <a:bodyPr vert="horz" lIns="91213" tIns="45609" rIns="91213" bIns="456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22"/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912222"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2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222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83" indent="-342083" algn="l" defTabSz="91222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181" indent="-285073" algn="l" defTabSz="91222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281" indent="-228055" algn="l" defTabSz="91222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384" indent="-228055" algn="l" defTabSz="91222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501" indent="-228055" algn="l" defTabSz="91222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611" indent="-228055" algn="l" defTabSz="9122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724" indent="-228055" algn="l" defTabSz="9122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834" indent="-228055" algn="l" defTabSz="9122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945" indent="-228055" algn="l" defTabSz="9122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09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22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34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44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57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66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771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888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13" tIns="45609" rIns="91213" bIns="45609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213" tIns="45609" rIns="91213" bIns="45609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74"/>
            <a:ext cx="2844800" cy="365125"/>
          </a:xfrm>
          <a:prstGeom prst="rect">
            <a:avLst/>
          </a:prstGeom>
        </p:spPr>
        <p:txBody>
          <a:bodyPr vert="horz" lIns="91213" tIns="45609" rIns="91213" bIns="456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74"/>
            <a:ext cx="3860800" cy="365125"/>
          </a:xfrm>
          <a:prstGeom prst="rect">
            <a:avLst/>
          </a:prstGeom>
        </p:spPr>
        <p:txBody>
          <a:bodyPr vert="horz" lIns="91213" tIns="45609" rIns="91213" bIns="456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74"/>
            <a:ext cx="2844800" cy="365125"/>
          </a:xfrm>
          <a:prstGeom prst="rect">
            <a:avLst/>
          </a:prstGeom>
        </p:spPr>
        <p:txBody>
          <a:bodyPr vert="horz" lIns="91213" tIns="45609" rIns="91213" bIns="456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1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222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83" indent="-342083" algn="l" defTabSz="91222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181" indent="-285073" algn="l" defTabSz="91222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281" indent="-228055" algn="l" defTabSz="91222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384" indent="-228055" algn="l" defTabSz="91222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501" indent="-228055" algn="l" defTabSz="91222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611" indent="-228055" algn="l" defTabSz="9122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724" indent="-228055" algn="l" defTabSz="9122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834" indent="-228055" algn="l" defTabSz="9122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945" indent="-228055" algn="l" defTabSz="9122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09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22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34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44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57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66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771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888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6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F703A-F1CF-49DE-819B-4726E8A3459D}" type="datetimeFigureOut">
              <a:rPr lang="pl-PL" smtClean="0"/>
              <a:t>24.06.2025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6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6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DD0A1-B9A3-4727-97E9-38FFBD4813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640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CC059-38BB-41CB-9C46-3791C087645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C8F7F-F9A1-4A1C-8F77-0508A62805D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4720" y="568862"/>
            <a:ext cx="104083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720" y="1906761"/>
            <a:ext cx="10408320" cy="43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82364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1446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+mj-lt"/>
          <a:ea typeface="+mj-ea"/>
          <a:cs typeface="+mj-cs"/>
        </a:defRPr>
      </a:lvl1pPr>
      <a:lvl2pPr marL="391443" indent="-195723" algn="ctr" defTabSz="41446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2pPr>
      <a:lvl3pPr marL="587163" indent="-195723" algn="ctr" defTabSz="41446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3pPr>
      <a:lvl4pPr marL="782884" indent="-195723" algn="ctr" defTabSz="41446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4pPr>
      <a:lvl5pPr marL="978605" indent="-195723" algn="ctr" defTabSz="41446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5pPr>
      <a:lvl6pPr marL="1393073" indent="-195723" algn="ctr" defTabSz="41446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6pPr>
      <a:lvl7pPr marL="1807543" indent="-195723" algn="ctr" defTabSz="41446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7pPr>
      <a:lvl8pPr marL="2222009" indent="-195723" algn="ctr" defTabSz="41446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8pPr>
      <a:lvl9pPr marL="2636481" indent="-195723" algn="ctr" defTabSz="41446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9pPr>
    </p:titleStyle>
    <p:bodyStyle>
      <a:lvl1pPr marL="391443" indent="-293583" algn="l" defTabSz="414468" rtl="0" fontAlgn="base" hangingPunct="0">
        <a:lnSpc>
          <a:spcPct val="93000"/>
        </a:lnSpc>
        <a:spcBef>
          <a:spcPct val="0"/>
        </a:spcBef>
        <a:spcAft>
          <a:spcPts val="806"/>
        </a:spcAft>
        <a:buClr>
          <a:srgbClr val="000000"/>
        </a:buClr>
        <a:buSzPct val="100000"/>
        <a:buFont typeface="Arial" charset="0"/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82884" indent="-260482" algn="l" defTabSz="414468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charset="2"/>
        <a:buChar char="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74325" indent="-195723" algn="l" defTabSz="414468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charset="2"/>
        <a:buChar char="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65769" indent="-195723" algn="l" defTabSz="414468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charset="2"/>
        <a:buChar char="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957211" indent="-195723" algn="l" defTabSz="414468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371679" indent="-195723" algn="l" defTabSz="414468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786147" indent="-195723" algn="l" defTabSz="414468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200615" indent="-195723" algn="l" defTabSz="414468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615083" indent="-195723" algn="l" defTabSz="414468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8289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468" algn="l" defTabSz="8289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936" algn="l" defTabSz="8289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404" algn="l" defTabSz="8289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872" algn="l" defTabSz="8289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341" algn="l" defTabSz="8289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6809" algn="l" defTabSz="8289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1277" algn="l" defTabSz="8289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5745" algn="l" defTabSz="8289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74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0B0C3-5B0C-431A-B038-5DDDE4E2AF9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24.06.2025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D6F6A-D582-45FF-BB20-54CCFBA6BF4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69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ehjci/jew32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277377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Scyntygrafia - kluczowe badanie w diagnostyce ATTR-CM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99909" y="5161379"/>
            <a:ext cx="9144000" cy="1655762"/>
          </a:xfrm>
        </p:spPr>
        <p:txBody>
          <a:bodyPr/>
          <a:lstStyle/>
          <a:p>
            <a:r>
              <a:rPr lang="pl-PL" dirty="0"/>
              <a:t>Magdalena Kostkiewicz</a:t>
            </a:r>
          </a:p>
          <a:p>
            <a:r>
              <a:rPr lang="pl-PL" dirty="0"/>
              <a:t>Klinika Chorób Serca i Naczyń UJ CM</a:t>
            </a:r>
          </a:p>
          <a:p>
            <a:r>
              <a:rPr lang="pl-PL" dirty="0"/>
              <a:t>Zakład Medycyny Nuklearnej Szpitala im św. Jana Pawła II w Krakowie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CEAD2E-3988-DE61-3087-48888F618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06856" cy="28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84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52"/>
            <a:ext cx="8739142" cy="6641748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0" y="115614"/>
            <a:ext cx="8839001" cy="701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47" y="296151"/>
            <a:ext cx="2863850" cy="236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47" y="2656764"/>
            <a:ext cx="3084513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9004847" y="5633545"/>
            <a:ext cx="3084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Badanie </a:t>
            </a:r>
            <a:r>
              <a:rPr kumimoji="0" lang="pl-PL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99m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Tc DPD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amyloidoza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ATTR</a:t>
            </a:r>
          </a:p>
        </p:txBody>
      </p:sp>
    </p:spTree>
    <p:extLst>
      <p:ext uri="{BB962C8B-B14F-4D97-AF65-F5344CB8AC3E}">
        <p14:creationId xmlns:p14="http://schemas.microsoft.com/office/powerpoint/2010/main" val="671964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2BDC935-6169-4202-9C00-9443B40DF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" t="2882" r="-1081" b="-2882"/>
          <a:stretch/>
        </p:blipFill>
        <p:spPr>
          <a:xfrm>
            <a:off x="8215204" y="103001"/>
            <a:ext cx="4851865" cy="309224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EF7FCF5-9D18-4A63-B228-EE8751F11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335" y="3269855"/>
            <a:ext cx="5486399" cy="348514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FE58560-F66A-44B3-AD56-C368595FD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9" y="103001"/>
            <a:ext cx="4031225" cy="302341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11DFA24-2081-4D52-A463-168D62129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2118" y="3908559"/>
            <a:ext cx="3971678" cy="253156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581FCF-BE06-40BC-A977-2C999AB3E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0893" y="103001"/>
            <a:ext cx="4031225" cy="302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1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6" y="2366964"/>
            <a:ext cx="2955925" cy="449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E53223F-4C25-45D3-99E2-2446DCFB9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3" y="89050"/>
            <a:ext cx="3653177" cy="274724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5F6118C-A4C4-4B0B-8779-619ABF678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852936"/>
            <a:ext cx="5796136" cy="390422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506D0F9-6E33-4586-9102-228708A51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982" y="259876"/>
            <a:ext cx="625033" cy="257642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6ED23A9-CD0E-4C18-8546-552437509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0194" y="261402"/>
            <a:ext cx="4409756" cy="20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96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3660" cy="439558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B9268E-02C9-4D0E-9D0E-509573187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60" y="2397946"/>
            <a:ext cx="2776537" cy="439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857FD86-1498-431A-9D27-99BD7B253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076" y="0"/>
            <a:ext cx="3755923" cy="315849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0"/>
            <a:ext cx="5783660" cy="426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51945" y="4597427"/>
            <a:ext cx="4372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Badanie 99mTc DPD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whole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body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7357241" y="515007"/>
            <a:ext cx="261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CMR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8912772" y="5244662"/>
            <a:ext cx="290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</a:t>
            </a:r>
          </a:p>
        </p:txBody>
      </p:sp>
    </p:spTree>
    <p:extLst>
      <p:ext uri="{BB962C8B-B14F-4D97-AF65-F5344CB8AC3E}">
        <p14:creationId xmlns:p14="http://schemas.microsoft.com/office/powerpoint/2010/main" val="3428946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611" y="1107989"/>
            <a:ext cx="6177517" cy="528177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7FC4BA6-2D69-3488-42BF-BCFB34AE92AB}"/>
              </a:ext>
            </a:extLst>
          </p:cNvPr>
          <p:cNvSpPr txBox="1"/>
          <p:nvPr/>
        </p:nvSpPr>
        <p:spPr>
          <a:xfrm>
            <a:off x="188728" y="6488668"/>
            <a:ext cx="6097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Circulation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2024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Feb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8;149(15):1157–1168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E8D2978-87C1-691A-6BD5-C4D4C0F6BEB5}"/>
              </a:ext>
            </a:extLst>
          </p:cNvPr>
          <p:cNvSpPr txBox="1"/>
          <p:nvPr/>
        </p:nvSpPr>
        <p:spPr>
          <a:xfrm>
            <a:off x="265814" y="54980"/>
            <a:ext cx="106671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and Prognostic Implications of Right Ventricular Uptake on Bone Scintigraphy in Transthyretin Amyloid Cardiomyopathy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315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Badanie 99mTc-PYP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2166937"/>
            <a:ext cx="4011084" cy="4691063"/>
          </a:xfrm>
        </p:spPr>
        <p:txBody>
          <a:bodyPr/>
          <a:lstStyle/>
          <a:p>
            <a:pPr marL="285750" indent="-285750">
              <a:buFontTx/>
              <a:buChar char="-"/>
            </a:pPr>
            <a:endParaRPr lang="pl-PL" dirty="0"/>
          </a:p>
          <a:p>
            <a:r>
              <a:rPr lang="pl-PL" b="1" dirty="0"/>
              <a:t>Ocena ilościowa</a:t>
            </a:r>
          </a:p>
          <a:p>
            <a:r>
              <a:rPr lang="pl-PL" b="1" dirty="0"/>
              <a:t>Stosunek wysycenia serca do śródpiersia</a:t>
            </a:r>
          </a:p>
          <a:p>
            <a:endParaRPr lang="pl-PL" b="1" dirty="0"/>
          </a:p>
          <a:p>
            <a:endParaRPr lang="pl-PL" b="1" dirty="0"/>
          </a:p>
          <a:p>
            <a:pPr marL="342900" indent="-342900">
              <a:buAutoNum type="alphaLcPeriod"/>
            </a:pPr>
            <a:r>
              <a:rPr lang="en-US" dirty="0"/>
              <a:t>Not suggestive: H/CL ratio &lt; 1</a:t>
            </a:r>
            <a:endParaRPr lang="pl-PL" dirty="0"/>
          </a:p>
          <a:p>
            <a:pPr marL="342900" indent="-342900">
              <a:buAutoNum type="alphaLcPeriod"/>
            </a:pPr>
            <a:endParaRPr lang="pl-PL" dirty="0"/>
          </a:p>
          <a:p>
            <a:pPr marL="342900" indent="-342900">
              <a:buAutoNum type="alphaLcPeriod"/>
            </a:pPr>
            <a:r>
              <a:rPr lang="en-US" dirty="0"/>
              <a:t> Strongly suggestive: H/CL ratio &gt;1.5 </a:t>
            </a:r>
            <a:endParaRPr lang="pl-PL" dirty="0"/>
          </a:p>
          <a:p>
            <a:pPr marL="342900" indent="-342900">
              <a:buAutoNum type="alphaLcPeriod"/>
            </a:pPr>
            <a:endParaRPr lang="pl-PL" dirty="0"/>
          </a:p>
          <a:p>
            <a:pPr marL="342900" indent="-342900">
              <a:buAutoNum type="alphaLcPeriod"/>
            </a:pPr>
            <a:r>
              <a:rPr lang="en-US" dirty="0"/>
              <a:t>Equivocal:</a:t>
            </a:r>
            <a:r>
              <a:rPr lang="pl-PL" dirty="0"/>
              <a:t> </a:t>
            </a:r>
            <a:r>
              <a:rPr lang="en-US" dirty="0"/>
              <a:t>H/CL ratio 1-1.5</a:t>
            </a:r>
            <a:r>
              <a:rPr lang="pl-PL" dirty="0"/>
              <a:t>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67" y="617880"/>
            <a:ext cx="5921529" cy="522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57352" y="5938345"/>
            <a:ext cx="1151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Hutt DF,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Quigley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AM,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Page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J, Hall ML,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Burniston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M,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Gopaul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D et al.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Utility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and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limitations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of 3,3-diphosphono-1,2-propanodicarboxylic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acid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scintigraphy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in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systemic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amyloidosis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European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heart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journal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cardiovascular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Imaging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2014;15:1289-98.</a:t>
            </a:r>
          </a:p>
        </p:txBody>
      </p:sp>
    </p:spTree>
    <p:extLst>
      <p:ext uri="{BB962C8B-B14F-4D97-AF65-F5344CB8AC3E}">
        <p14:creationId xmlns:p14="http://schemas.microsoft.com/office/powerpoint/2010/main" val="2305459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ain graphic"/>
          <p:cNvPicPr/>
          <p:nvPr/>
        </p:nvPicPr>
        <p:blipFill>
          <a:blip r:embed="rId3"/>
          <a:stretch/>
        </p:blipFill>
        <p:spPr>
          <a:xfrm>
            <a:off x="2063552" y="548680"/>
            <a:ext cx="7632848" cy="5184576"/>
          </a:xfrm>
          <a:prstGeom prst="rect">
            <a:avLst/>
          </a:prstGeom>
          <a:ln>
            <a:noFill/>
          </a:ln>
        </p:spPr>
      </p:pic>
      <p:pic>
        <p:nvPicPr>
          <p:cNvPr id="37" name="logo"/>
          <p:cNvPicPr/>
          <p:nvPr/>
        </p:nvPicPr>
        <p:blipFill>
          <a:blip r:embed="rId4"/>
          <a:stretch/>
        </p:blipFill>
        <p:spPr>
          <a:xfrm>
            <a:off x="1798320" y="6035040"/>
            <a:ext cx="360000" cy="475200"/>
          </a:xfrm>
          <a:prstGeom prst="rect">
            <a:avLst/>
          </a:prstGeom>
          <a:ln>
            <a:noFill/>
          </a:ln>
        </p:spPr>
      </p:pic>
      <p:sp>
        <p:nvSpPr>
          <p:cNvPr id="38" name="TextShape 1"/>
          <p:cNvSpPr txBox="1"/>
          <p:nvPr/>
        </p:nvSpPr>
        <p:spPr>
          <a:xfrm>
            <a:off x="2411040" y="5933384"/>
            <a:ext cx="6320584" cy="833178"/>
          </a:xfrm>
          <a:prstGeom prst="rect">
            <a:avLst/>
          </a:prstGeom>
          <a:noFill/>
          <a:ln>
            <a:noFill/>
          </a:ln>
        </p:spPr>
        <p:txBody>
          <a:bodyPr wrap="square" lIns="36000" tIns="46800" rIns="36000" bIns="46800" anchor="b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Mathew S. Maurer. Circulation: Heart Failure. Expert Consensus Recommendations for the Suspicion and Diagnosis of Transthyretin Cardiac Amyloidosis, Volume: 12, Issue: 9, </a:t>
            </a:r>
            <a:r>
              <a:rPr kumimoji="0" lang="en-US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(10.1161/CIRCHEARTFAILURE.119.006075) </a:t>
            </a:r>
          </a:p>
        </p:txBody>
      </p:sp>
      <p:sp>
        <p:nvSpPr>
          <p:cNvPr id="39" name="TextShape 2"/>
          <p:cNvSpPr txBox="1"/>
          <p:nvPr/>
        </p:nvSpPr>
        <p:spPr>
          <a:xfrm>
            <a:off x="8026000" y="5178298"/>
            <a:ext cx="3846240" cy="1371600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© 2019 American Heart Association, Inc</a:t>
            </a:r>
            <a:r>
              <a:rPr kumimoji="0" lang="en-US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395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E332C9-CA22-0BA8-0C7A-B996D378D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pl-PL" b="1" dirty="0"/>
              <a:t>Cechy badania </a:t>
            </a:r>
            <a:r>
              <a:rPr lang="pl-PL" b="1" baseline="30000" dirty="0"/>
              <a:t>99</a:t>
            </a:r>
            <a:r>
              <a:rPr lang="pl-PL" b="1" dirty="0"/>
              <a:t>mTc DPD,HMDP,PYP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9CA7402-AE21-0694-62D1-AF7596FEB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1971" b="21361"/>
          <a:stretch/>
        </p:blipFill>
        <p:spPr>
          <a:xfrm>
            <a:off x="609600" y="1600204"/>
            <a:ext cx="10972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0382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95" y="815707"/>
            <a:ext cx="4449279" cy="254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43890B3-2798-453B-A4F3-4B5C32A26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550" y="4038745"/>
            <a:ext cx="4449278" cy="260939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CB6022D-ACE4-4899-BFE7-17792070F40D}"/>
              </a:ext>
            </a:extLst>
          </p:cNvPr>
          <p:cNvSpPr txBox="1"/>
          <p:nvPr/>
        </p:nvSpPr>
        <p:spPr>
          <a:xfrm>
            <a:off x="2097842" y="4383956"/>
            <a:ext cx="2916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Amyloidoza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ATTR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487FDE2-CDF8-491F-8D0E-A3788476F09F}"/>
              </a:ext>
            </a:extLst>
          </p:cNvPr>
          <p:cNvSpPr txBox="1"/>
          <p:nvPr/>
        </p:nvSpPr>
        <p:spPr>
          <a:xfrm>
            <a:off x="10066275" y="3497836"/>
            <a:ext cx="243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Amyloidoza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9F99890-073C-44FC-BA93-174C2F577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794" y="816317"/>
            <a:ext cx="3528392" cy="311968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E420785-2060-4CA5-AE24-5F6201E28608}"/>
              </a:ext>
            </a:extLst>
          </p:cNvPr>
          <p:cNvSpPr txBox="1"/>
          <p:nvPr/>
        </p:nvSpPr>
        <p:spPr>
          <a:xfrm>
            <a:off x="297180" y="316753"/>
            <a:ext cx="10984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Badanie scyntygraficzne </a:t>
            </a:r>
            <a:r>
              <a:rPr kumimoji="0" lang="pl-PL" sz="2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99m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Tc DPD i CMR u chorego z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amyloidozą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ATTR i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amyloidozą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B870051-7135-42FE-A7E0-E93AEA4596DA}"/>
              </a:ext>
            </a:extLst>
          </p:cNvPr>
          <p:cNvSpPr txBox="1"/>
          <p:nvPr/>
        </p:nvSpPr>
        <p:spPr>
          <a:xfrm>
            <a:off x="0" y="6001810"/>
            <a:ext cx="62464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Zakład Medycyny Nuklearnej Szpitala im. św. Jana Pawła II w Krakowie</a:t>
            </a:r>
          </a:p>
        </p:txBody>
      </p:sp>
    </p:spTree>
    <p:extLst>
      <p:ext uri="{BB962C8B-B14F-4D97-AF65-F5344CB8AC3E}">
        <p14:creationId xmlns:p14="http://schemas.microsoft.com/office/powerpoint/2010/main" val="4180739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BE504-0D7F-AAA3-2057-8CC5261BE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pl-PL" dirty="0"/>
              <a:t>Kwalifikacja pacjentów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B8833C-F4A1-52B6-C622-DAFECE760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61" y="1145894"/>
            <a:ext cx="11061539" cy="4980273"/>
          </a:xfrm>
        </p:spPr>
        <p:txBody>
          <a:bodyPr>
            <a:normAutofit fontScale="70000" lnSpcReduction="20000"/>
          </a:bodyPr>
          <a:lstStyle/>
          <a:p>
            <a:r>
              <a:rPr lang="pl-PL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Pacjenci z niewydolnością serca i niewyjaśnionym przerostem ściany lewej komory</a:t>
            </a:r>
          </a:p>
          <a:p>
            <a:pPr marL="0" indent="0">
              <a:buNone/>
            </a:pPr>
            <a:r>
              <a:rPr lang="pl-PL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( &gt;12mm)</a:t>
            </a:r>
          </a:p>
          <a:p>
            <a:endParaRPr lang="pl-PL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r>
              <a:rPr lang="pl-PL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Pacjenci powyżej 60 lat z niewyjaśnioną niewydolnością serca z zachowaną frakcją wyrzutową.</a:t>
            </a:r>
          </a:p>
          <a:p>
            <a:endParaRPr lang="pl-PL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r>
              <a:rPr lang="pl-PL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Pacjenci zwłaszcza mężczyźni w podeszłym wieku, z neuropatią, obustronnym zespołem </a:t>
            </a:r>
            <a:r>
              <a:rPr lang="pl-PL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cieśni</a:t>
            </a:r>
            <a:r>
              <a:rPr lang="pl-PL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nadgarstka lub arytmią przedsionkową oraz objawami niewydolności serca.</a:t>
            </a:r>
          </a:p>
          <a:p>
            <a:endParaRPr lang="pl-PL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r>
              <a:rPr lang="pl-PL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Pacjenci ze stwierdzoną lub podejrzewaną </a:t>
            </a:r>
            <a:r>
              <a:rPr lang="pl-PL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amyloidozą</a:t>
            </a:r>
            <a:r>
              <a:rPr lang="pl-PL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pl-PL" dirty="0">
                <a:solidFill>
                  <a:srgbClr val="111111"/>
                </a:solidFill>
                <a:latin typeface="Roboto" panose="02000000000000000000" pitchFamily="2" charset="0"/>
              </a:rPr>
              <a:t>rodzinną</a:t>
            </a:r>
            <a:r>
              <a:rPr lang="pl-PL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endParaRPr lang="pl-PL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r>
              <a:rPr lang="pl-PL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Pacjenci u których badanie echokardiograficzne i/lub CMR wskazuje na podejrzenie </a:t>
            </a:r>
            <a:r>
              <a:rPr lang="pl-PL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amyloidozy</a:t>
            </a:r>
            <a:br>
              <a:rPr lang="pl-PL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780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782366B-A8AB-47FE-AF00-EA816E107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84" y="4230093"/>
            <a:ext cx="4150581" cy="1800165"/>
          </a:xfrm>
        </p:spPr>
        <p:txBody>
          <a:bodyPr anchor="t">
            <a:normAutofit/>
          </a:bodyPr>
          <a:lstStyle/>
          <a:p>
            <a:pPr algn="r"/>
            <a:r>
              <a:rPr lang="pl-PL" sz="1600" b="1" dirty="0" err="1"/>
              <a:t>Mathew</a:t>
            </a:r>
            <a:r>
              <a:rPr lang="pl-PL" sz="1600" b="1" dirty="0"/>
              <a:t> S. Maurer. </a:t>
            </a:r>
            <a:r>
              <a:rPr lang="pl-PL" sz="1600" b="1" dirty="0" err="1"/>
              <a:t>Circulation</a:t>
            </a:r>
            <a:r>
              <a:rPr lang="pl-PL" sz="1600" b="1" dirty="0"/>
              <a:t>: </a:t>
            </a:r>
            <a:r>
              <a:rPr lang="pl-PL" sz="1600" b="1" dirty="0" err="1"/>
              <a:t>Heart</a:t>
            </a:r>
            <a:r>
              <a:rPr lang="pl-PL" sz="1600" b="1" dirty="0"/>
              <a:t> </a:t>
            </a:r>
            <a:r>
              <a:rPr lang="pl-PL" sz="1600" b="1" dirty="0" err="1"/>
              <a:t>Failure</a:t>
            </a:r>
            <a:r>
              <a:rPr lang="pl-PL" sz="1600" b="1" dirty="0"/>
              <a:t>. </a:t>
            </a:r>
            <a:r>
              <a:rPr lang="pl-PL" sz="1600" b="1" dirty="0" err="1"/>
              <a:t>Expert</a:t>
            </a:r>
            <a:r>
              <a:rPr lang="pl-PL" sz="1600" b="1" dirty="0"/>
              <a:t> </a:t>
            </a:r>
            <a:r>
              <a:rPr lang="pl-PL" sz="1600" b="1" dirty="0" err="1"/>
              <a:t>Consensus</a:t>
            </a:r>
            <a:r>
              <a:rPr lang="pl-PL" sz="1600" b="1" dirty="0"/>
              <a:t> </a:t>
            </a:r>
            <a:r>
              <a:rPr lang="pl-PL" sz="1600" b="1" dirty="0" err="1"/>
              <a:t>Recommendations</a:t>
            </a:r>
            <a:r>
              <a:rPr lang="pl-PL" sz="1600" b="1" dirty="0"/>
              <a:t> for the </a:t>
            </a:r>
            <a:r>
              <a:rPr lang="pl-PL" sz="1600" b="1" dirty="0" err="1"/>
              <a:t>Suspicion</a:t>
            </a:r>
            <a:r>
              <a:rPr lang="pl-PL" sz="1600" b="1" dirty="0"/>
              <a:t> and </a:t>
            </a:r>
            <a:r>
              <a:rPr lang="pl-PL" sz="1600" b="1" dirty="0" err="1"/>
              <a:t>Diagnosis</a:t>
            </a:r>
            <a:r>
              <a:rPr lang="pl-PL" sz="1600" b="1" dirty="0"/>
              <a:t> of </a:t>
            </a:r>
            <a:r>
              <a:rPr lang="pl-PL" sz="1600" b="1" dirty="0" err="1"/>
              <a:t>Transthyretin</a:t>
            </a:r>
            <a:r>
              <a:rPr lang="pl-PL" sz="1600" b="1" dirty="0"/>
              <a:t> </a:t>
            </a:r>
            <a:r>
              <a:rPr lang="pl-PL" sz="1600" b="1" dirty="0" err="1"/>
              <a:t>Cardiac</a:t>
            </a:r>
            <a:r>
              <a:rPr lang="pl-PL" sz="1600" b="1" dirty="0"/>
              <a:t> </a:t>
            </a:r>
            <a:r>
              <a:rPr lang="pl-PL" sz="1600" b="1" dirty="0" err="1"/>
              <a:t>Amyloidosis</a:t>
            </a:r>
            <a:r>
              <a:rPr lang="pl-PL" sz="1600" b="1" dirty="0"/>
              <a:t>, Volume: 12, </a:t>
            </a:r>
            <a:r>
              <a:rPr lang="pl-PL" sz="1600" b="1" dirty="0" err="1"/>
              <a:t>Issue</a:t>
            </a:r>
            <a:r>
              <a:rPr lang="pl-PL" sz="1600" b="1" dirty="0"/>
              <a:t>: 9, DOI: (10.1161/CIRCHEARTFAILURE.119.006075) </a:t>
            </a:r>
            <a:br>
              <a:rPr lang="pl-PL" sz="1600" b="1" dirty="0"/>
            </a:br>
            <a:endParaRPr lang="pl-PL" sz="1600" b="1" dirty="0"/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11B5874C-E736-445B-9EB1-5B2E510C0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" r="28310"/>
          <a:stretch/>
        </p:blipFill>
        <p:spPr>
          <a:xfrm>
            <a:off x="3253603" y="457200"/>
            <a:ext cx="5745755" cy="345532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38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1EFF892D-8BE0-4DFE-BB56-2A9C898B53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166312"/>
              </p:ext>
            </p:extLst>
          </p:nvPr>
        </p:nvGraphicFramePr>
        <p:xfrm>
          <a:off x="5246415" y="4230094"/>
          <a:ext cx="6235268" cy="1800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05731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E1BC82-38B0-01D1-3209-C05E9670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Wyniki fałszywie dodatnie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8AFB35-F462-D070-AE3F-24BF84839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obecność resztkowej puli krwi w lewej komorze serca, co może prowadzić do fałszywie dodatniego obrazu w badaniu planarnym.</a:t>
            </a:r>
          </a:p>
          <a:p>
            <a:r>
              <a:rPr lang="pl-PL" dirty="0"/>
              <a:t>zwapnienie chrząstki żebrowej, mostka i kręgosłupa, </a:t>
            </a:r>
            <a:r>
              <a:rPr lang="pl-PL" dirty="0" err="1"/>
              <a:t>płuc,piersi</a:t>
            </a:r>
            <a:r>
              <a:rPr lang="pl-PL" dirty="0"/>
              <a:t> nakładające się na serce</a:t>
            </a:r>
          </a:p>
          <a:p>
            <a:r>
              <a:rPr lang="pl-PL" dirty="0"/>
              <a:t>wychwyt Tc-99m PYP/DPD/HMDP można zaobserwować w przypadkach uszkodzenia mięśnia sercowego, w tym zapalenia osierdzia, świeżego zawału mięśnia sercowego i chemioterapii, uszkodzenia toksycznego mięśnia sercowego.</a:t>
            </a:r>
          </a:p>
        </p:txBody>
      </p:sp>
    </p:spTree>
    <p:extLst>
      <p:ext uri="{BB962C8B-B14F-4D97-AF65-F5344CB8AC3E}">
        <p14:creationId xmlns:p14="http://schemas.microsoft.com/office/powerpoint/2010/main" val="971091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E79DE7-302B-A629-C94F-1F5EFFAA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Wyniki fałszywie ujemne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ADF668-DBCD-CFED-99A3-D3838E4C9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Minimalne odkładanie się amyloidu w mięśniu sercowym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Specyficzne mutacje TTR: Niektóre mutacje </a:t>
            </a:r>
            <a:r>
              <a:rPr lang="pl-PL" dirty="0" err="1"/>
              <a:t>transtyretyny</a:t>
            </a:r>
            <a:r>
              <a:rPr lang="pl-PL" dirty="0"/>
              <a:t> (TTR), takie jak pVal50Met, Ser77Tyr, Phe64Leu, mogą prowadzić do fałszywie ujemnych wyników scyntygrafii Tc-99m DPD</a:t>
            </a:r>
          </a:p>
        </p:txBody>
      </p:sp>
    </p:spTree>
    <p:extLst>
      <p:ext uri="{BB962C8B-B14F-4D97-AF65-F5344CB8AC3E}">
        <p14:creationId xmlns:p14="http://schemas.microsoft.com/office/powerpoint/2010/main" val="3640823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544B66-BBE9-A421-DD05-86D351779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Obserwacje, które wymagają starannego rozważenia podczas opisywania badań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659666-78E9-6354-7174-8BEEF22A8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98" y="1388962"/>
            <a:ext cx="10864702" cy="5262563"/>
          </a:xfrm>
        </p:spPr>
        <p:txBody>
          <a:bodyPr>
            <a:normAutofit fontScale="92500"/>
          </a:bodyPr>
          <a:lstStyle/>
          <a:p>
            <a:r>
              <a:rPr lang="pl-PL" dirty="0"/>
              <a:t>Jeżeli brak aktywności w sercu, a jest podejrzenie </a:t>
            </a:r>
            <a:r>
              <a:rPr lang="pl-PL" dirty="0" err="1"/>
              <a:t>amyloidozy</a:t>
            </a:r>
            <a:r>
              <a:rPr lang="pl-PL" dirty="0"/>
              <a:t>, w raporcie końcowym konieczne jest zalecenie badania </a:t>
            </a:r>
            <a:r>
              <a:rPr lang="pl-PL" dirty="0" err="1"/>
              <a:t>immunofiksacji</a:t>
            </a:r>
            <a:r>
              <a:rPr lang="pl-PL" dirty="0"/>
              <a:t> łańcuchów lekkich w surowicy oraz w moczu.</a:t>
            </a:r>
          </a:p>
          <a:p>
            <a:r>
              <a:rPr lang="pl-PL" dirty="0"/>
              <a:t>Wychwyt Tc-99m PYP/DPD/HMDP można zaobserwować w przypadkach uszkodzenia mięśnia sercowego, w tym zapalenia osierdzia, świeżego zawału mięśnia sercowego, chemioterapii lub uszkodzenia toksycznego serca</a:t>
            </a:r>
          </a:p>
          <a:p>
            <a:r>
              <a:rPr lang="pl-PL" dirty="0"/>
              <a:t>Prawidłowy fizjologiczny wychwyt znacznikaTc-99m można zaobserwować w tkance piersi. </a:t>
            </a:r>
          </a:p>
          <a:p>
            <a:r>
              <a:rPr lang="pl-PL" dirty="0"/>
              <a:t>Procesy zwyrodnieniowe w odcinku piersiowym kręgosłupa mogą odpowiadać za dodatkową aktywność znacznika. </a:t>
            </a:r>
          </a:p>
          <a:p>
            <a:r>
              <a:rPr lang="pl-PL" dirty="0"/>
              <a:t>Zmiany w płucach miąższowych mogą wykazywać wychwyt znacznika Tc-99m na obrazach planarnych, a obiekty znajdujące się przed mięśniem sercowym mogą osłabiać wychwyt.</a:t>
            </a:r>
          </a:p>
        </p:txBody>
      </p:sp>
    </p:spTree>
    <p:extLst>
      <p:ext uri="{BB962C8B-B14F-4D97-AF65-F5344CB8AC3E}">
        <p14:creationId xmlns:p14="http://schemas.microsoft.com/office/powerpoint/2010/main" val="268241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8264CE-05ED-1691-BEE6-E0CF6295F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72" y="-306206"/>
            <a:ext cx="10515600" cy="1325563"/>
          </a:xfrm>
        </p:spPr>
        <p:txBody>
          <a:bodyPr>
            <a:normAutofit/>
          </a:bodyPr>
          <a:lstStyle/>
          <a:p>
            <a:r>
              <a:rPr lang="pl-PL" sz="2400" b="1" dirty="0"/>
              <a:t>Opis badania scyntygraficznego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BFD618-6328-8542-09F0-71D523A2B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8182"/>
            <a:ext cx="10515600" cy="620981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b="1" dirty="0"/>
              <a:t>Imię i nazwisko pacjenta</a:t>
            </a:r>
            <a:r>
              <a:rPr lang="pl-PL" dirty="0"/>
              <a:t>:…………………………………………………………………………… Wiek (lata) ………</a:t>
            </a:r>
          </a:p>
          <a:p>
            <a:pPr marL="0" indent="0">
              <a:buNone/>
            </a:pPr>
            <a:r>
              <a:rPr lang="pl-PL" b="1" dirty="0"/>
              <a:t>Cel badania</a:t>
            </a:r>
            <a:r>
              <a:rPr lang="pl-PL" dirty="0"/>
              <a:t>: ……………………………………………………………………………………………………………………………</a:t>
            </a:r>
          </a:p>
          <a:p>
            <a:pPr marL="0" indent="0">
              <a:buNone/>
            </a:pPr>
            <a:r>
              <a:rPr lang="pl-PL" b="1" dirty="0"/>
              <a:t>Technika obrazowania</a:t>
            </a:r>
            <a:r>
              <a:rPr lang="pl-PL" dirty="0"/>
              <a:t>: kamera dwugłowicowa TAK … NIE … lub CZT: TAK … NIE …</a:t>
            </a:r>
          </a:p>
          <a:p>
            <a:pPr marL="0" indent="0">
              <a:buNone/>
            </a:pPr>
            <a:r>
              <a:rPr lang="pl-PL" b="1" dirty="0"/>
              <a:t>Rodzaj i dawka znacznika</a:t>
            </a:r>
            <a:r>
              <a:rPr lang="pl-PL" dirty="0"/>
              <a:t>: MDP.HMDP Tak ……. Nie …..; PYP:  TAK…..; NIE ….; dawka: ……………</a:t>
            </a:r>
          </a:p>
          <a:p>
            <a:pPr marL="0" indent="0">
              <a:buNone/>
            </a:pPr>
            <a:r>
              <a:rPr lang="pl-PL" b="1" dirty="0"/>
              <a:t>Czas</a:t>
            </a:r>
            <a:r>
              <a:rPr lang="pl-PL" dirty="0"/>
              <a:t> od podania znacznika do akwizycji: (1 godzina lub 1 i 4 godziny)</a:t>
            </a:r>
          </a:p>
          <a:p>
            <a:pPr marL="0" indent="0">
              <a:buNone/>
            </a:pPr>
            <a:r>
              <a:rPr lang="pl-PL" b="1" dirty="0"/>
              <a:t>Technika akwizycji</a:t>
            </a:r>
            <a:r>
              <a:rPr lang="pl-PL" dirty="0"/>
              <a:t>: (planarna, SPECT)</a:t>
            </a:r>
          </a:p>
          <a:p>
            <a:pPr marL="0" indent="0">
              <a:buNone/>
            </a:pPr>
            <a:r>
              <a:rPr lang="pl-PL" dirty="0"/>
              <a:t> </a:t>
            </a:r>
          </a:p>
          <a:p>
            <a:pPr marL="0" indent="0">
              <a:buNone/>
            </a:pPr>
            <a:r>
              <a:rPr lang="pl-PL" b="1" dirty="0"/>
              <a:t>Wyniki:        </a:t>
            </a:r>
          </a:p>
          <a:p>
            <a:pPr marL="0" indent="0">
              <a:buNone/>
            </a:pPr>
            <a:r>
              <a:rPr lang="pl-PL" dirty="0"/>
              <a:t>ocena jakości obrazu </a:t>
            </a:r>
          </a:p>
          <a:p>
            <a:pPr marL="0" indent="0">
              <a:buNone/>
            </a:pPr>
            <a:r>
              <a:rPr lang="pl-PL" dirty="0"/>
              <a:t>ocena wizualna, lokalizacja zmian w badaniu SPECT </a:t>
            </a:r>
          </a:p>
          <a:p>
            <a:pPr marL="0" indent="0">
              <a:buNone/>
            </a:pPr>
            <a:r>
              <a:rPr lang="pl-PL" dirty="0"/>
              <a:t>ocena półilościowa w odniesieniu do układu kostnego wg skali </a:t>
            </a:r>
            <a:r>
              <a:rPr lang="pl-PL" dirty="0" err="1"/>
              <a:t>Peruginiego</a:t>
            </a:r>
            <a:r>
              <a:rPr lang="pl-PL" dirty="0"/>
              <a:t>                   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b="1" dirty="0"/>
              <a:t>Wnioski:</a:t>
            </a:r>
          </a:p>
          <a:p>
            <a:pPr marL="0" indent="0">
              <a:buNone/>
            </a:pPr>
            <a:r>
              <a:rPr lang="pl-PL" dirty="0"/>
              <a:t>- ujemny dla wychwytu znacznika mięśnia sercowego (skala </a:t>
            </a:r>
            <a:r>
              <a:rPr lang="pl-PL" dirty="0" err="1"/>
              <a:t>Peruginiego</a:t>
            </a:r>
            <a:r>
              <a:rPr lang="pl-PL" dirty="0"/>
              <a:t> 0)</a:t>
            </a:r>
          </a:p>
          <a:p>
            <a:pPr marL="0" indent="0">
              <a:buNone/>
            </a:pPr>
            <a:r>
              <a:rPr lang="pl-PL" dirty="0"/>
              <a:t>                                            lub</a:t>
            </a:r>
          </a:p>
          <a:p>
            <a:pPr marL="0" indent="0">
              <a:buNone/>
            </a:pPr>
            <a:r>
              <a:rPr lang="pl-PL" dirty="0"/>
              <a:t>- dodatni dla wychwytu znacznika mięśnia sercowego</a:t>
            </a:r>
          </a:p>
          <a:p>
            <a:pPr marL="0" indent="0">
              <a:buNone/>
            </a:pPr>
            <a:r>
              <a:rPr lang="pl-PL" b="1" dirty="0"/>
              <a:t>Podsumowanie interpretacji wyników badań obrazowych </a:t>
            </a:r>
          </a:p>
          <a:p>
            <a:pPr marL="0" indent="0">
              <a:buNone/>
            </a:pPr>
            <a:r>
              <a:rPr lang="pl-PL" dirty="0"/>
              <a:t>  czy wyniki badań obrazowych sugerują ATTR-CA? (skala </a:t>
            </a:r>
            <a:r>
              <a:rPr lang="pl-PL" dirty="0" err="1"/>
              <a:t>Peruginiego</a:t>
            </a:r>
            <a:r>
              <a:rPr lang="pl-PL" dirty="0"/>
              <a:t> 2 i 3)</a:t>
            </a:r>
          </a:p>
          <a:p>
            <a:pPr marL="0" indent="0">
              <a:buNone/>
            </a:pPr>
            <a:r>
              <a:rPr lang="pl-PL" dirty="0"/>
              <a:t>  czy są niejednoznaczne dla </a:t>
            </a:r>
            <a:r>
              <a:rPr lang="pl-PL" dirty="0" err="1"/>
              <a:t>amyloidozy</a:t>
            </a:r>
            <a:r>
              <a:rPr lang="pl-PL" dirty="0"/>
              <a:t> ATTR?  (skala </a:t>
            </a:r>
            <a:r>
              <a:rPr lang="pl-PL" dirty="0" err="1"/>
              <a:t>Peruginiego</a:t>
            </a:r>
            <a:r>
              <a:rPr lang="pl-PL" dirty="0"/>
              <a:t> 1)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31604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9E17AC-AACE-179D-DF4C-913F61F00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                           </a:t>
            </a:r>
            <a:r>
              <a:rPr lang="en-US" sz="3200" b="1" dirty="0"/>
              <a:t>SPECT/CT Ratio Quantification</a:t>
            </a:r>
            <a:endParaRPr lang="pl-PL" sz="3200" b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3643255-26EA-C763-124A-1580EC3C6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239" y="1601040"/>
            <a:ext cx="5277121" cy="3949903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A414D80-5F44-B80E-8AF2-2068DFBFFD1B}"/>
              </a:ext>
            </a:extLst>
          </p:cNvPr>
          <p:cNvSpPr txBox="1"/>
          <p:nvPr/>
        </p:nvSpPr>
        <p:spPr>
          <a:xfrm>
            <a:off x="838200" y="5647292"/>
            <a:ext cx="6097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JACC Cardiovasc Imaging. 2020 Jun;13(6):1353–1363.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2B90AE7-0D7F-A464-6AE0-A072B8010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338" y="1601040"/>
            <a:ext cx="5150115" cy="245122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985B1CC-C84A-4B50-FC60-E77D86AC864E}"/>
              </a:ext>
            </a:extLst>
          </p:cNvPr>
          <p:cNvSpPr txBox="1"/>
          <p:nvPr/>
        </p:nvSpPr>
        <p:spPr>
          <a:xfrm>
            <a:off x="6346338" y="4562771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Journal of Nuclear Medicine May 2021, 62 (5) 716-722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790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A2ED0B8-C65C-5122-A747-5D470F50B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pl-PL" sz="3200" b="1" dirty="0"/>
              <a:t>Badanie scyntygraficzne</a:t>
            </a:r>
            <a:endParaRPr lang="en-US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600" b="1" i="1" dirty="0">
                <a:solidFill>
                  <a:srgbClr val="FF0000"/>
                </a:solidFill>
              </a:rPr>
              <a:t>Planarne badanie scyntygraficzne </a:t>
            </a:r>
            <a:r>
              <a:rPr lang="pl-PL" sz="2600" dirty="0"/>
              <a:t>pozwala na uzyskanie dwuwymiarowego obrazu rozkładu </a:t>
            </a:r>
            <a:r>
              <a:rPr lang="pl-PL" sz="2600" dirty="0" err="1"/>
              <a:t>radiofarmaceutyku</a:t>
            </a:r>
            <a:r>
              <a:rPr lang="pl-PL" sz="2600" dirty="0"/>
              <a:t> w diagnozowanym narządzie lub w całym ciele pacjenta</a:t>
            </a:r>
          </a:p>
          <a:p>
            <a:pPr>
              <a:lnSpc>
                <a:spcPct val="90000"/>
              </a:lnSpc>
            </a:pPr>
            <a:r>
              <a:rPr lang="pl-PL" sz="2600" b="1" i="1" dirty="0">
                <a:solidFill>
                  <a:srgbClr val="FF0000"/>
                </a:solidFill>
              </a:rPr>
              <a:t>Tomografia emisyjna pojedynczego fotonu (SPECT) </a:t>
            </a:r>
            <a:r>
              <a:rPr lang="pl-PL" sz="2600" dirty="0"/>
              <a:t>promieniowanie gamma rejestrowane jest pod różnymi kątami. W wyniku rekonstrukcji otrzymywane są trójwymiarowe obrazy</a:t>
            </a:r>
          </a:p>
        </p:txBody>
      </p:sp>
      <p:pic>
        <p:nvPicPr>
          <p:cNvPr id="5" name="Obraz 4" descr="Obraz zawierający Badanie medyczne, błona rentgenows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075AD86-5E49-CEA3-79BA-176BF9BF9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1985235"/>
            <a:ext cx="5384800" cy="3755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5088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DD33253-E5B7-03C4-BF85-F861D76BC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95" y="0"/>
            <a:ext cx="10521387" cy="68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38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21429225-C76E-26D6-4F40-22888F1AB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9813" y="6650618"/>
            <a:ext cx="7805619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GB" altLang="pl-PL" sz="1270" dirty="0">
                <a:latin typeface="Arial" panose="020B0604020202020204" pitchFamily="34" charset="0"/>
              </a:rPr>
              <a:t>Piotr J. Slomka et al. J </a:t>
            </a:r>
            <a:r>
              <a:rPr lang="en-GB" altLang="pl-PL" sz="1270" dirty="0" err="1">
                <a:latin typeface="Arial" panose="020B0604020202020204" pitchFamily="34" charset="0"/>
              </a:rPr>
              <a:t>Nucl</a:t>
            </a:r>
            <a:r>
              <a:rPr lang="en-GB" altLang="pl-PL" sz="1270" dirty="0">
                <a:latin typeface="Arial" panose="020B0604020202020204" pitchFamily="34" charset="0"/>
              </a:rPr>
              <a:t> Med 2019;60:1194-1204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52CE5C2D-4DD4-7369-1B57-3525AD551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75" y="885693"/>
            <a:ext cx="9289506" cy="489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3C38DED9-DD08-9A49-78A0-A1BB76950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3858" y="5972308"/>
            <a:ext cx="3918652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pl-PL" sz="2177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A8355C-CEA6-965F-2D3C-763E3F15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pl-PL" sz="3200" b="1" dirty="0"/>
              <a:t>Znaczniki stosowane w diagnostyce </a:t>
            </a:r>
            <a:r>
              <a:rPr lang="pl-PL" sz="3200" b="1" dirty="0" err="1"/>
              <a:t>amyloidozy</a:t>
            </a:r>
            <a:r>
              <a:rPr lang="pl-PL" sz="3200" b="1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2EA466-2EA8-08C1-150F-CBC7DC79D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6589853" cy="511627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2400" b="1" dirty="0"/>
              <a:t>Badanie planarne i SPECT</a:t>
            </a:r>
          </a:p>
          <a:p>
            <a:pPr marL="0" indent="0">
              <a:lnSpc>
                <a:spcPct val="90000"/>
              </a:lnSpc>
              <a:buNone/>
            </a:pPr>
            <a:endParaRPr lang="pl-PL" sz="2400" b="1" dirty="0"/>
          </a:p>
          <a:p>
            <a:pPr marL="0" indent="0">
              <a:lnSpc>
                <a:spcPct val="90000"/>
              </a:lnSpc>
              <a:buNone/>
            </a:pPr>
            <a:r>
              <a:rPr lang="pl-PL" sz="2400" dirty="0"/>
              <a:t>                        Znaczniki stosowane w badaniu kości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400" baseline="30000" dirty="0"/>
              <a:t>  99m</a:t>
            </a:r>
            <a:r>
              <a:rPr lang="pl-PL" sz="2400" dirty="0"/>
              <a:t>TcPyrophosphate (PYP)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400" dirty="0"/>
              <a:t> </a:t>
            </a:r>
            <a:r>
              <a:rPr lang="pl-PL" sz="2400" baseline="30000" dirty="0"/>
              <a:t>99m</a:t>
            </a:r>
            <a:r>
              <a:rPr lang="pl-PL" sz="2400" dirty="0"/>
              <a:t>TcDPD 3,3-diphosphono1,2propanodicarboxylic </a:t>
            </a:r>
            <a:r>
              <a:rPr lang="pl-PL" sz="2400" dirty="0" err="1"/>
              <a:t>acid</a:t>
            </a:r>
            <a:endParaRPr lang="pl-PL" sz="2400" dirty="0"/>
          </a:p>
          <a:p>
            <a:pPr marL="0" indent="0">
              <a:lnSpc>
                <a:spcPct val="90000"/>
              </a:lnSpc>
              <a:buNone/>
            </a:pPr>
            <a:r>
              <a:rPr lang="pl-PL" sz="2400" baseline="30000" dirty="0"/>
              <a:t> 99m</a:t>
            </a:r>
            <a:r>
              <a:rPr lang="pl-PL" sz="2400" dirty="0"/>
              <a:t>TcHMDP </a:t>
            </a:r>
            <a:r>
              <a:rPr lang="pl-PL" sz="2400" dirty="0" err="1"/>
              <a:t>hydroxymethylene</a:t>
            </a:r>
            <a:r>
              <a:rPr lang="pl-PL" sz="2400" dirty="0"/>
              <a:t> </a:t>
            </a:r>
            <a:r>
              <a:rPr lang="pl-PL" sz="2400" dirty="0" err="1"/>
              <a:t>diphosphonate</a:t>
            </a:r>
            <a:endParaRPr lang="pl-PL" sz="2400" dirty="0"/>
          </a:p>
          <a:p>
            <a:pPr marL="0" indent="0">
              <a:lnSpc>
                <a:spcPct val="90000"/>
              </a:lnSpc>
              <a:buNone/>
            </a:pPr>
            <a:endParaRPr lang="pl-PL" sz="2400" dirty="0"/>
          </a:p>
          <a:p>
            <a:pPr marL="0" indent="0">
              <a:lnSpc>
                <a:spcPct val="90000"/>
              </a:lnSpc>
              <a:buNone/>
            </a:pPr>
            <a:endParaRPr lang="pl-PL" sz="2400" dirty="0"/>
          </a:p>
          <a:p>
            <a:pPr marL="0" indent="0">
              <a:lnSpc>
                <a:spcPct val="90000"/>
              </a:lnSpc>
              <a:buNone/>
            </a:pPr>
            <a:r>
              <a:rPr lang="pl-PL" sz="2400" b="1" dirty="0"/>
              <a:t>PET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400" dirty="0"/>
              <a:t>      </a:t>
            </a:r>
            <a:r>
              <a:rPr lang="pl-PL" sz="2400" baseline="30000" dirty="0"/>
              <a:t>11</a:t>
            </a:r>
            <a:r>
              <a:rPr lang="pl-PL" sz="2400" dirty="0"/>
              <a:t>C </a:t>
            </a:r>
            <a:r>
              <a:rPr lang="pl-PL" sz="2400" dirty="0" err="1"/>
              <a:t>Pittsburg</a:t>
            </a:r>
            <a:r>
              <a:rPr lang="pl-PL" sz="2400" dirty="0"/>
              <a:t> B </a:t>
            </a:r>
            <a:r>
              <a:rPr lang="pl-PL" sz="2400" dirty="0" err="1"/>
              <a:t>Compound</a:t>
            </a:r>
            <a:r>
              <a:rPr lang="pl-PL" sz="2400" dirty="0"/>
              <a:t>(PIB)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400" dirty="0"/>
              <a:t>      </a:t>
            </a:r>
            <a:r>
              <a:rPr lang="pl-PL" sz="2400" baseline="30000" dirty="0"/>
              <a:t>11</a:t>
            </a:r>
            <a:r>
              <a:rPr lang="pl-PL" sz="2400" dirty="0"/>
              <a:t>F </a:t>
            </a:r>
            <a:r>
              <a:rPr lang="pl-PL" sz="2400" dirty="0" err="1"/>
              <a:t>floretapir</a:t>
            </a:r>
            <a:r>
              <a:rPr lang="pl-PL" sz="2400" dirty="0"/>
              <a:t>, </a:t>
            </a:r>
            <a:r>
              <a:rPr lang="pl-PL" sz="2400" dirty="0" err="1"/>
              <a:t>flumetamol,florbetaben</a:t>
            </a:r>
            <a:endParaRPr lang="pl-PL" sz="2400" dirty="0"/>
          </a:p>
          <a:p>
            <a:pPr marL="0" indent="0">
              <a:lnSpc>
                <a:spcPct val="90000"/>
              </a:lnSpc>
              <a:buNone/>
            </a:pPr>
            <a:endParaRPr lang="pl-PL" sz="2000" dirty="0"/>
          </a:p>
          <a:p>
            <a:pPr>
              <a:lnSpc>
                <a:spcPct val="90000"/>
              </a:lnSpc>
            </a:pPr>
            <a:endParaRPr lang="pl-PL" sz="2000" dirty="0"/>
          </a:p>
          <a:p>
            <a:pPr>
              <a:lnSpc>
                <a:spcPct val="90000"/>
              </a:lnSpc>
            </a:pPr>
            <a:endParaRPr lang="pl-PL" sz="2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9646B3-D13F-97FF-A1F4-CF257BEC73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61" r="1" b="6176"/>
          <a:stretch/>
        </p:blipFill>
        <p:spPr>
          <a:xfrm>
            <a:off x="7413214" y="1600204"/>
            <a:ext cx="4169186" cy="3504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9720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9" y="728664"/>
            <a:ext cx="65246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962289B-3E44-4506-876C-C95379518717}"/>
              </a:ext>
            </a:extLst>
          </p:cNvPr>
          <p:cNvSpPr txBox="1"/>
          <p:nvPr/>
        </p:nvSpPr>
        <p:spPr>
          <a:xfrm>
            <a:off x="1703512" y="6309320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Perugini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E, J Am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Coll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Cardiol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 2005;46(6):1076–1084</a:t>
            </a:r>
          </a:p>
        </p:txBody>
      </p:sp>
    </p:spTree>
    <p:extLst>
      <p:ext uri="{BB962C8B-B14F-4D97-AF65-F5344CB8AC3E}">
        <p14:creationId xmlns:p14="http://schemas.microsoft.com/office/powerpoint/2010/main" val="316387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2667019" y="5994400"/>
            <a:ext cx="5757863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  <a:latin typeface="Arial"/>
                <a:ea typeface="ＭＳ Ｐゴシック"/>
                <a:cs typeface="Arial"/>
              </a:rPr>
              <a:t>Eur Heart J Cardiovasc Imaging</a:t>
            </a:r>
            <a:r>
              <a:rPr lang="en-US" altLang="en-US" sz="1000">
                <a:solidFill>
                  <a:srgbClr val="333333"/>
                </a:solidFill>
                <a:latin typeface="Arial"/>
                <a:ea typeface="ＭＳ Ｐゴシック"/>
                <a:cs typeface="Arial"/>
              </a:rPr>
              <a:t>, Volume 18, Issue 12, December 2017, Pages 1344–1350, </a:t>
            </a:r>
            <a:r>
              <a:rPr lang="en-US" altLang="en-US" sz="1000">
                <a:solidFill>
                  <a:srgbClr val="333333"/>
                </a:solidFill>
                <a:latin typeface="Arial"/>
                <a:ea typeface="ＭＳ Ｐゴシック"/>
                <a:cs typeface="Arial"/>
                <a:hlinkClick r:id="rId3"/>
              </a:rPr>
              <a:t>https://doi.org/10.1093/ehjci/jew325</a:t>
            </a:r>
            <a:endParaRPr lang="en-US" altLang="en-US" sz="1000">
              <a:solidFill>
                <a:srgbClr val="333333"/>
              </a:solidFill>
              <a:latin typeface="Arial"/>
              <a:ea typeface="ＭＳ Ｐゴシック"/>
              <a:cs typeface="Arial"/>
            </a:endParaRP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800">
                <a:solidFill>
                  <a:srgbClr val="2A2A2A"/>
                </a:solidFill>
                <a:latin typeface="Arial"/>
                <a:ea typeface="ＭＳ Ｐゴシック"/>
                <a:cs typeface="Arial"/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3009903" y="425489"/>
            <a:ext cx="4581525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Figure 1 </a:t>
            </a:r>
            <a:r>
              <a:rPr lang="en-US" altLang="en-US" b="0"/>
              <a:t>Survival of all patients with ATTR amyloidosis stratified by Perugini grade on </a:t>
            </a:r>
            <a:r>
              <a:rPr lang="en-US" altLang="en-US" b="0" baseline="30000"/>
              <a:t>99m</a:t>
            </a:r>
            <a:r>
              <a:rPr lang="en-US" altLang="en-US" b="0"/>
              <a:t>Tc-DPD ...</a:t>
            </a:r>
          </a:p>
        </p:txBody>
      </p:sp>
      <p:pic>
        <p:nvPicPr>
          <p:cNvPr id="512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140" y="6267450"/>
            <a:ext cx="794147" cy="29845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867150" y="1371606"/>
            <a:ext cx="4457700" cy="4312391"/>
          </a:xfrm>
          <a:prstGeom prst="rect">
            <a:avLst/>
          </a:prstGeom>
        </p:spPr>
      </p:pic>
      <p:pic>
        <p:nvPicPr>
          <p:cNvPr id="5126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7924800" y="425489"/>
            <a:ext cx="1257300" cy="47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4556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395E44E-5008-0E2F-A447-DC0BFD9D5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48207"/>
            <a:ext cx="10905066" cy="556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3171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Office Theme">
  <a:themeElements>
    <a:clrScheme name="1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Office Theme">
      <a:majorFont>
        <a:latin typeface="Times New Roman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1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Times New Roman"/>
        <a:ea typeface=""/>
        <a:cs typeface="msgothic"/>
      </a:majorFont>
      <a:minorFont>
        <a:latin typeface="Times New Roman"/>
        <a:ea typeface=""/>
        <a:cs typeface="msgothic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altLang="pl-PL" sz="2400" b="0" i="0" u="none" strike="noStrike" cap="none" normalizeH="0" baseline="0" smtClean="0">
            <a:ln>
              <a:noFill/>
            </a:ln>
            <a:effectLst/>
            <a:latin typeface="Times New Roman" panose="02020603050405020304" pitchFamily="18" charset="0"/>
            <a:cs typeface="ms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altLang="pl-PL" sz="2400" b="0" i="0" u="none" strike="noStrike" cap="none" normalizeH="0" baseline="0" smtClean="0">
            <a:ln>
              <a:noFill/>
            </a:ln>
            <a:effectLst/>
            <a:latin typeface="Times New Roman" panose="02020603050405020304" pitchFamily="18" charset="0"/>
            <a:cs typeface="msgothic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0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Times New Roman"/>
        <a:ea typeface="msgothic"/>
        <a:cs typeface="msgothic"/>
      </a:majorFont>
      <a:minorFont>
        <a:latin typeface="Times New Roman"/>
        <a:ea typeface="msgothic"/>
        <a:cs typeface="msgothic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7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1521</Words>
  <Application>Microsoft Office PowerPoint</Application>
  <PresentationFormat>Panoramiczny</PresentationFormat>
  <Paragraphs>145</Paragraphs>
  <Slides>24</Slides>
  <Notes>10</Notes>
  <HiddenSlides>3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12</vt:i4>
      </vt:variant>
      <vt:variant>
        <vt:lpstr>Tytuły slajdów</vt:lpstr>
      </vt:variant>
      <vt:variant>
        <vt:i4>24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Roboto</vt:lpstr>
      <vt:lpstr>Symbol</vt:lpstr>
      <vt:lpstr>Times New Roman</vt:lpstr>
      <vt:lpstr>Wingdings</vt:lpstr>
      <vt:lpstr>Motyw pakietu Office</vt:lpstr>
      <vt:lpstr>20_Motyw pakietu Office</vt:lpstr>
      <vt:lpstr>16_Motyw pakietu Office</vt:lpstr>
      <vt:lpstr>3_Motyw pakietu Office</vt:lpstr>
      <vt:lpstr>1_Motyw pakietu Office</vt:lpstr>
      <vt:lpstr>5_Motyw pakietu Office</vt:lpstr>
      <vt:lpstr>11_Motyw pakietu Office</vt:lpstr>
      <vt:lpstr>Office Theme</vt:lpstr>
      <vt:lpstr>17_Motyw pakietu Office</vt:lpstr>
      <vt:lpstr>2_Motyw pakietu Office</vt:lpstr>
      <vt:lpstr>14_Office Theme</vt:lpstr>
      <vt:lpstr>4_Motyw pakietu Office</vt:lpstr>
      <vt:lpstr>Scyntygrafia - kluczowe badanie w diagnostyce ATTR-CM</vt:lpstr>
      <vt:lpstr>Mathew S. Maurer. Circulation: Heart Failure. Expert Consensus Recommendations for the Suspicion and Diagnosis of Transthyretin Cardiac Amyloidosis, Volume: 12, Issue: 9, DOI: (10.1161/CIRCHEARTFAILURE.119.006075)  </vt:lpstr>
      <vt:lpstr>Badanie scyntygraficzne</vt:lpstr>
      <vt:lpstr>Prezentacja programu PowerPoint</vt:lpstr>
      <vt:lpstr>Prezentacja programu PowerPoint</vt:lpstr>
      <vt:lpstr>Znaczniki stosowane w diagnostyce amyloidozy </vt:lpstr>
      <vt:lpstr>Prezentacja programu PowerPoint</vt:lpstr>
      <vt:lpstr>Figure 1 Survival of all patients with ATTR amyloidosis stratified by Perugini grade on 99mTc-DPD ...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Badanie 99mTc-PYP</vt:lpstr>
      <vt:lpstr>Prezentacja programu PowerPoint</vt:lpstr>
      <vt:lpstr>Cechy badania 99mTc DPD,HMDP,PYP</vt:lpstr>
      <vt:lpstr>Prezentacja programu PowerPoint</vt:lpstr>
      <vt:lpstr>Kwalifikacja pacjentów</vt:lpstr>
      <vt:lpstr>Wyniki fałszywie dodatnie</vt:lpstr>
      <vt:lpstr>Wyniki fałszywie ujemne</vt:lpstr>
      <vt:lpstr>Obserwacje, które wymagają starannego rozważenia podczas opisywania badań </vt:lpstr>
      <vt:lpstr>Opis badania scyntygraficznego</vt:lpstr>
      <vt:lpstr>                           SPECT/CT Ratio Quantification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Magdalena Anna Kostkiewicz</dc:creator>
  <cp:lastModifiedBy>Ewa Przybek</cp:lastModifiedBy>
  <cp:revision>18</cp:revision>
  <dcterms:created xsi:type="dcterms:W3CDTF">2025-02-28T08:19:38Z</dcterms:created>
  <dcterms:modified xsi:type="dcterms:W3CDTF">2025-06-24T08:17:03Z</dcterms:modified>
</cp:coreProperties>
</file>